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3.jpeg" ContentType="image/jpeg"/>
  <Override PartName="/ppt/charts/chart4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5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ALG2 LTHeader6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6–1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6-0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6-2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6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6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ALG2 LTHeader6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_ALG2 LTHeader6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td Test Example_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6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ALG2 LTHeader6-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6-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5" Type="http://schemas.openxmlformats.org/officeDocument/2006/relationships/image" Target="../media/image3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2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5.xml"/><Relationship Id="rId8" Type="http://schemas.openxmlformats.org/officeDocument/2006/relationships/slide" Target="slide13.xml"/><Relationship Id="rId9" Type="http://schemas.openxmlformats.org/officeDocument/2006/relationships/slide" Target="slide1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5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4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2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ALG2 Splash arm.png"/>
          <p:cNvPicPr/>
          <p:nvPr/>
        </p:nvPicPr>
        <p:blipFill>
          <a:blip r:embed="rId3">
            <a:extLst/>
          </a:blip>
          <a:srcRect l="15318" t="57804" r="62173" b="16627"/>
          <a:stretch>
            <a:fillRect/>
          </a:stretch>
        </p:blipFill>
        <p:spPr>
          <a:xfrm>
            <a:off x="3676649" y="3962399"/>
            <a:ext cx="2057402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29" name="09PreAlg LNHeader06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5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ALG2 LTHeader6-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05" name="Shape 205"/>
          <p:cNvSpPr/>
          <p:nvPr/>
        </p:nvSpPr>
        <p:spPr>
          <a:xfrm>
            <a:off x="809625" y="1466849"/>
            <a:ext cx="7705725" cy="115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Read the Test Item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Since the second factor has an exponent of –1, </a:t>
            </a:r>
            <a:br>
              <a:rPr sz="2400"/>
            </a:br>
            <a:r>
              <a:rPr sz="2400"/>
              <a:t>this is a division problem.</a:t>
            </a:r>
          </a:p>
        </p:txBody>
      </p:sp>
      <p:sp>
        <p:nvSpPr>
          <p:cNvPr id="206" name="Shape 206"/>
          <p:cNvSpPr/>
          <p:nvPr/>
        </p:nvSpPr>
        <p:spPr>
          <a:xfrm>
            <a:off x="466725" y="3378200"/>
            <a:ext cx="8077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Solve the Test Item</a:t>
            </a:r>
          </a:p>
        </p:txBody>
      </p:sp>
      <p:pic>
        <p:nvPicPr>
          <p:cNvPr id="207" name="ALG02_6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75" y="2600325"/>
            <a:ext cx="4438650" cy="830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 210"/>
          <p:cNvGrpSpPr/>
          <p:nvPr/>
        </p:nvGrpSpPr>
        <p:grpSpPr>
          <a:xfrm>
            <a:off x="933450" y="4219575"/>
            <a:ext cx="7785100" cy="541338"/>
            <a:chOff x="0" y="0"/>
            <a:chExt cx="7785100" cy="541337"/>
          </a:xfrm>
        </p:grpSpPr>
        <p:sp>
          <p:nvSpPr>
            <p:cNvPr id="208" name="Shape 208"/>
            <p:cNvSpPr/>
            <p:nvPr/>
          </p:nvSpPr>
          <p:spPr>
            <a:xfrm>
              <a:off x="3787775" y="44450"/>
              <a:ext cx="3997325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Rewrite 2 – </a:t>
              </a:r>
              <a:r>
                <a:rPr i="1" sz="2400"/>
                <a:t>a</a:t>
              </a:r>
              <a:r>
                <a:rPr sz="2400"/>
                <a:t> as –</a:t>
              </a:r>
              <a:r>
                <a:rPr i="1" sz="2400"/>
                <a:t>a</a:t>
              </a:r>
              <a:r>
                <a:rPr sz="2400"/>
                <a:t> + 2.</a:t>
              </a:r>
            </a:p>
          </p:txBody>
        </p:sp>
        <p:pic>
          <p:nvPicPr>
            <p:cNvPr id="209" name="ALG02_621.png"/>
            <p:cNvPicPr/>
            <p:nvPr/>
          </p:nvPicPr>
          <p:blipFill>
            <a:blip r:embed="rId3">
              <a:extLst/>
            </a:blip>
            <a:srcRect l="0" t="15080" r="0" b="59956"/>
            <a:stretch>
              <a:fillRect/>
            </a:stretch>
          </p:blipFill>
          <p:spPr>
            <a:xfrm>
              <a:off x="0" y="0"/>
              <a:ext cx="2392363" cy="54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" name="Group 214"/>
          <p:cNvGrpSpPr/>
          <p:nvPr/>
        </p:nvGrpSpPr>
        <p:grpSpPr>
          <a:xfrm>
            <a:off x="933450" y="3932237"/>
            <a:ext cx="7785100" cy="1259966"/>
            <a:chOff x="0" y="0"/>
            <a:chExt cx="7785100" cy="1259965"/>
          </a:xfrm>
        </p:grpSpPr>
        <p:pic>
          <p:nvPicPr>
            <p:cNvPr id="211" name="ALG02_621.png"/>
            <p:cNvPicPr/>
            <p:nvPr/>
          </p:nvPicPr>
          <p:blipFill>
            <a:blip r:embed="rId3">
              <a:extLst/>
            </a:blip>
            <a:srcRect l="0" t="41654" r="0" b="41726"/>
            <a:stretch>
              <a:fillRect/>
            </a:stretch>
          </p:blipFill>
          <p:spPr>
            <a:xfrm>
              <a:off x="0" y="863599"/>
              <a:ext cx="2392363" cy="360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ALG02_621.png"/>
            <p:cNvPicPr/>
            <p:nvPr/>
          </p:nvPicPr>
          <p:blipFill>
            <a:blip r:embed="rId3">
              <a:extLst/>
            </a:blip>
            <a:srcRect l="57531" t="1829" r="19906" b="83236"/>
            <a:stretch>
              <a:fillRect/>
            </a:stretch>
          </p:blipFill>
          <p:spPr>
            <a:xfrm>
              <a:off x="1376362" y="0"/>
              <a:ext cx="539751" cy="323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3787775" y="798512"/>
              <a:ext cx="3997325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–</a:t>
              </a:r>
              <a:r>
                <a:rPr i="1" sz="2400"/>
                <a:t>a</a:t>
              </a:r>
              <a:r>
                <a:rPr sz="2400"/>
                <a:t>(–</a:t>
              </a:r>
              <a:r>
                <a:rPr i="1" sz="2400"/>
                <a:t>a</a:t>
              </a:r>
              <a:r>
                <a:rPr sz="2400"/>
                <a:t> + 2) = </a:t>
              </a:r>
              <a:r>
                <a:rPr i="1" sz="2400"/>
                <a:t>a</a:t>
              </a:r>
              <a:r>
                <a:rPr baseline="40000" sz="2400"/>
                <a:t>2</a:t>
              </a:r>
              <a:r>
                <a:rPr sz="2400"/>
                <a:t> – 2</a:t>
              </a:r>
              <a:r>
                <a:rPr i="1" sz="2400"/>
                <a:t>a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933450" y="5065712"/>
            <a:ext cx="7785100" cy="437070"/>
            <a:chOff x="0" y="0"/>
            <a:chExt cx="7785100" cy="437068"/>
          </a:xfrm>
        </p:grpSpPr>
        <p:pic>
          <p:nvPicPr>
            <p:cNvPr id="215" name="ALG02_621.png"/>
            <p:cNvPicPr/>
            <p:nvPr/>
          </p:nvPicPr>
          <p:blipFill>
            <a:blip r:embed="rId3">
              <a:extLst/>
            </a:blip>
            <a:srcRect l="0" t="58271" r="0" b="30088"/>
            <a:stretch>
              <a:fillRect/>
            </a:stretch>
          </p:blipFill>
          <p:spPr>
            <a:xfrm>
              <a:off x="0" y="90487"/>
              <a:ext cx="2392363" cy="252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3787775" y="0"/>
              <a:ext cx="3997325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–5</a:t>
              </a:r>
              <a:r>
                <a:rPr i="1" sz="2400"/>
                <a:t>a</a:t>
              </a:r>
              <a:r>
                <a:rPr sz="2400"/>
                <a:t> – (–2</a:t>
              </a:r>
              <a:r>
                <a:rPr i="1" sz="2400"/>
                <a:t>a</a:t>
              </a:r>
              <a:r>
                <a:rPr sz="2400"/>
                <a:t>) = –3</a:t>
              </a:r>
              <a:r>
                <a:rPr i="1" sz="2400"/>
                <a:t>a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933449" y="3895725"/>
            <a:ext cx="7785101" cy="2098676"/>
            <a:chOff x="0" y="0"/>
            <a:chExt cx="7785100" cy="2098675"/>
          </a:xfrm>
        </p:grpSpPr>
        <p:pic>
          <p:nvPicPr>
            <p:cNvPr id="218" name="ALG02_621.png"/>
            <p:cNvPicPr/>
            <p:nvPr/>
          </p:nvPicPr>
          <p:blipFill>
            <a:blip r:embed="rId3">
              <a:extLst/>
            </a:blip>
            <a:srcRect l="80093" t="146" r="0" b="84919"/>
            <a:stretch>
              <a:fillRect/>
            </a:stretch>
          </p:blipFill>
          <p:spPr>
            <a:xfrm>
              <a:off x="1916112" y="-1"/>
              <a:ext cx="476251" cy="323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ALG02_621.png"/>
            <p:cNvPicPr/>
            <p:nvPr/>
          </p:nvPicPr>
          <p:blipFill>
            <a:blip r:embed="rId3">
              <a:extLst/>
            </a:blip>
            <a:srcRect l="0" t="71595" r="0" b="16764"/>
            <a:stretch>
              <a:fillRect/>
            </a:stretch>
          </p:blipFill>
          <p:spPr>
            <a:xfrm>
              <a:off x="-1" y="1585912"/>
              <a:ext cx="2392338" cy="252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Shape 220"/>
            <p:cNvSpPr/>
            <p:nvPr/>
          </p:nvSpPr>
          <p:spPr>
            <a:xfrm>
              <a:off x="3787775" y="1522412"/>
              <a:ext cx="39973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3(–</a:t>
              </a:r>
              <a:r>
                <a:rPr i="1" sz="2400"/>
                <a:t>a</a:t>
              </a:r>
              <a:r>
                <a:rPr sz="2400"/>
                <a:t> + 2) = –3</a:t>
              </a:r>
              <a:r>
                <a:rPr i="1" sz="2400"/>
                <a:t>a</a:t>
              </a:r>
              <a:r>
                <a:rPr sz="2400"/>
                <a:t> + 6</a:t>
              </a:r>
            </a:p>
          </p:txBody>
        </p:sp>
        <p:grpSp>
          <p:nvGrpSpPr>
            <p:cNvPr id="223" name="Group 223"/>
            <p:cNvGrpSpPr/>
            <p:nvPr/>
          </p:nvGrpSpPr>
          <p:grpSpPr>
            <a:xfrm>
              <a:off x="806450" y="1563687"/>
              <a:ext cx="1023938" cy="534988"/>
              <a:chOff x="0" y="0"/>
              <a:chExt cx="1023937" cy="534987"/>
            </a:xfrm>
          </p:grpSpPr>
          <p:pic>
            <p:nvPicPr>
              <p:cNvPr id="221" name="ALG02_621.png"/>
              <p:cNvPicPr/>
              <p:nvPr/>
            </p:nvPicPr>
            <p:blipFill>
              <a:blip r:embed="rId3">
                <a:extLst/>
              </a:blip>
              <a:srcRect l="17651" t="41362" r="60252" b="40190"/>
              <a:stretch>
                <a:fillRect/>
              </a:stretch>
            </p:blipFill>
            <p:spPr>
              <a:xfrm>
                <a:off x="0" y="0"/>
                <a:ext cx="528638" cy="400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2" name="ALG02_621.png"/>
              <p:cNvPicPr/>
              <p:nvPr/>
            </p:nvPicPr>
            <p:blipFill>
              <a:blip r:embed="rId3">
                <a:extLst/>
              </a:blip>
              <a:srcRect l="17651" t="66107" r="41737" b="24742"/>
              <a:stretch>
                <a:fillRect/>
              </a:stretch>
            </p:blipFill>
            <p:spPr>
              <a:xfrm>
                <a:off x="52387" y="336549"/>
                <a:ext cx="971551" cy="1984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27" name="Group 227"/>
          <p:cNvGrpSpPr/>
          <p:nvPr/>
        </p:nvGrpSpPr>
        <p:grpSpPr>
          <a:xfrm>
            <a:off x="1819275" y="5780087"/>
            <a:ext cx="6899275" cy="437070"/>
            <a:chOff x="0" y="0"/>
            <a:chExt cx="6899275" cy="437068"/>
          </a:xfrm>
        </p:grpSpPr>
        <p:sp>
          <p:nvSpPr>
            <p:cNvPr id="225" name="Shape 225"/>
            <p:cNvSpPr/>
            <p:nvPr/>
          </p:nvSpPr>
          <p:spPr>
            <a:xfrm>
              <a:off x="2901950" y="0"/>
              <a:ext cx="399732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Subtract. 3 – 6 = –3</a:t>
              </a:r>
            </a:p>
          </p:txBody>
        </p:sp>
        <p:pic>
          <p:nvPicPr>
            <p:cNvPr id="226" name="ALG02_621.png"/>
            <p:cNvPicPr/>
            <p:nvPr/>
          </p:nvPicPr>
          <p:blipFill>
            <a:blip r:embed="rId4">
              <a:extLst/>
            </a:blip>
            <a:srcRect l="37063" t="84640" r="0" b="0"/>
            <a:stretch>
              <a:fillRect/>
            </a:stretch>
          </p:blipFill>
          <p:spPr>
            <a:xfrm>
              <a:off x="0" y="25399"/>
              <a:ext cx="1517651" cy="338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3"/>
      <p:bldP build="whole" bldLvl="1" animBg="1" rev="0" advAuto="0" spid="210" grpId="4"/>
      <p:bldP build="whole" bldLvl="1" animBg="1" rev="0" advAuto="0" spid="224" grpId="7"/>
      <p:bldP build="whole" bldLvl="1" animBg="1" rev="0" advAuto="0" spid="217" grpId="6"/>
      <p:bldP build="whole" bldLvl="1" animBg="1" rev="0" advAuto="0" spid="214" grpId="5"/>
      <p:bldP build="whole" bldLvl="1" animBg="1" rev="0" advAuto="0" spid="207" grpId="2"/>
      <p:bldP build="whole" bldLvl="1" animBg="1" rev="0" advAuto="0" spid="227" grpId="8"/>
      <p:bldP build="p" bldLvl="5" animBg="1" rev="0" advAuto="0" spid="2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30" name="Shape 230"/>
          <p:cNvSpPr/>
          <p:nvPr/>
        </p:nvSpPr>
        <p:spPr>
          <a:xfrm>
            <a:off x="828675" y="1436687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2400"/>
              <a:t>The quotient is –</a:t>
            </a:r>
            <a:r>
              <a:rPr i="1" sz="2400"/>
              <a:t>a</a:t>
            </a:r>
            <a:r>
              <a:rPr sz="2400"/>
              <a:t> + 3 and the remainder is –3.</a:t>
            </a:r>
          </a:p>
        </p:txBody>
      </p:sp>
      <p:sp>
        <p:nvSpPr>
          <p:cNvPr id="231" name="Shape 231"/>
          <p:cNvSpPr/>
          <p:nvPr/>
        </p:nvSpPr>
        <p:spPr>
          <a:xfrm>
            <a:off x="485775" y="3902075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answer is D.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485775" y="2066925"/>
            <a:ext cx="8077200" cy="781050"/>
            <a:chOff x="0" y="0"/>
            <a:chExt cx="8077200" cy="781050"/>
          </a:xfrm>
        </p:grpSpPr>
        <p:grpSp>
          <p:nvGrpSpPr>
            <p:cNvPr id="234" name="Group 234"/>
            <p:cNvGrpSpPr/>
            <p:nvPr/>
          </p:nvGrpSpPr>
          <p:grpSpPr>
            <a:xfrm>
              <a:off x="0" y="0"/>
              <a:ext cx="8077200" cy="781050"/>
              <a:chOff x="0" y="0"/>
              <a:chExt cx="8077200" cy="781050"/>
            </a:xfrm>
          </p:grpSpPr>
          <p:sp>
            <p:nvSpPr>
              <p:cNvPr id="232" name="Shape 232"/>
              <p:cNvSpPr/>
              <p:nvPr/>
            </p:nvSpPr>
            <p:spPr>
              <a:xfrm>
                <a:off x="0" y="179387"/>
                <a:ext cx="8077200" cy="43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indent="342900">
                  <a:lnSpc>
                    <a:spcPct val="90000"/>
                  </a:lnSpc>
                  <a:spcBef>
                    <a:spcPts val="5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Therefore,</a:t>
                </a:r>
              </a:p>
            </p:txBody>
          </p:sp>
          <p:pic>
            <p:nvPicPr>
              <p:cNvPr id="233" name="ALG02_622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878012" y="0"/>
                <a:ext cx="4741863" cy="781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5" name="Shape 235"/>
            <p:cNvSpPr/>
            <p:nvPr/>
          </p:nvSpPr>
          <p:spPr>
            <a:xfrm>
              <a:off x="6524625" y="107950"/>
              <a:ext cx="3937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2"/>
      <p:bldP build="p" bldLvl="5" animBg="1" rev="0" advAuto="0" spid="231" grpId="3"/>
      <p:bldP build="p" bldLvl="5" animBg="1" rev="0" advAuto="0" spid="2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40" name="Chart 24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1" name="Shape 241"/>
          <p:cNvSpPr/>
          <p:nvPr/>
        </p:nvSpPr>
        <p:spPr>
          <a:xfrm>
            <a:off x="476250" y="1474787"/>
            <a:ext cx="802005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Which expression is equal to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7)(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3)</a:t>
            </a:r>
            <a:r>
              <a:rPr b="1" baseline="40000" sz="2400">
                <a:solidFill>
                  <a:srgbClr val="00539D"/>
                </a:solidFill>
              </a:rPr>
              <a:t>–1</a:t>
            </a:r>
            <a:r>
              <a:rPr b="1" sz="2400">
                <a:solidFill>
                  <a:srgbClr val="00539D"/>
                </a:solidFill>
              </a:rPr>
              <a:t>?</a:t>
            </a:r>
          </a:p>
        </p:txBody>
      </p:sp>
      <p:pic>
        <p:nvPicPr>
          <p:cNvPr id="24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0200" y="838200"/>
            <a:ext cx="1981200" cy="35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 249"/>
          <p:cNvGrpSpPr/>
          <p:nvPr/>
        </p:nvGrpSpPr>
        <p:grpSpPr>
          <a:xfrm>
            <a:off x="857250" y="2033587"/>
            <a:ext cx="2790825" cy="3590926"/>
            <a:chOff x="0" y="0"/>
            <a:chExt cx="2790825" cy="3590925"/>
          </a:xfrm>
        </p:grpSpPr>
        <p:sp>
          <p:nvSpPr>
            <p:cNvPr id="244" name="Shape 244"/>
            <p:cNvSpPr/>
            <p:nvPr/>
          </p:nvSpPr>
          <p:spPr>
            <a:xfrm>
              <a:off x="0" y="179387"/>
              <a:ext cx="2790825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45" name="ALG02_623.png"/>
            <p:cNvPicPr/>
            <p:nvPr/>
          </p:nvPicPr>
          <p:blipFill>
            <a:blip r:embed="rId5">
              <a:extLst/>
            </a:blip>
            <a:srcRect l="0" t="77549" r="0" b="0"/>
            <a:stretch>
              <a:fillRect/>
            </a:stretch>
          </p:blipFill>
          <p:spPr>
            <a:xfrm>
              <a:off x="619125" y="2843212"/>
              <a:ext cx="1689100" cy="747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ALG02_623.png"/>
            <p:cNvPicPr/>
            <p:nvPr/>
          </p:nvPicPr>
          <p:blipFill>
            <a:blip r:embed="rId5">
              <a:extLst/>
            </a:blip>
            <a:srcRect l="0" t="55958" r="0" b="26739"/>
            <a:stretch>
              <a:fillRect/>
            </a:stretch>
          </p:blipFill>
          <p:spPr>
            <a:xfrm>
              <a:off x="619125" y="1981199"/>
              <a:ext cx="1689100" cy="576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ALG02_623.png"/>
            <p:cNvPicPr/>
            <p:nvPr/>
          </p:nvPicPr>
          <p:blipFill>
            <a:blip r:embed="rId5">
              <a:extLst/>
            </a:blip>
            <a:srcRect l="0" t="28932" r="0" b="48379"/>
            <a:stretch>
              <a:fillRect/>
            </a:stretch>
          </p:blipFill>
          <p:spPr>
            <a:xfrm>
              <a:off x="619125" y="917574"/>
              <a:ext cx="1689100" cy="755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ALG02_623.png"/>
            <p:cNvPicPr/>
            <p:nvPr/>
          </p:nvPicPr>
          <p:blipFill>
            <a:blip r:embed="rId5">
              <a:extLst/>
            </a:blip>
            <a:srcRect l="0" t="0" r="0" b="74308"/>
            <a:stretch>
              <a:fillRect/>
            </a:stretch>
          </p:blipFill>
          <p:spPr>
            <a:xfrm>
              <a:off x="619125" y="0"/>
              <a:ext cx="1689100" cy="855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Shape 250"/>
          <p:cNvSpPr/>
          <p:nvPr/>
        </p:nvSpPr>
        <p:spPr>
          <a:xfrm>
            <a:off x="847725" y="31242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whole" bldLvl="1" animBg="1" rev="0" advAuto="0" spid="243" grpId="1"/>
      <p:bldP build="whole" bldLvl="1" animBg="1" rev="0" advAuto="0" spid="241" grpId="3"/>
      <p:bldP build="whole" bldLvl="1" animBg="1" rev="0" advAuto="0" spid="240" grpId="5"/>
      <p:bldP build="whole" bldLvl="1" animBg="1" rev="0" advAuto="0" spid="249" grpId="4"/>
      <p:bldP build="whole" bldLvl="1" animBg="1" rev="0" advAuto="0" spid="250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53" name="ALG2-CH06-343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75" y="1143000"/>
            <a:ext cx="8239125" cy="3946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56" name="Shape 25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Synthetic Division</a:t>
            </a:r>
            <a:endParaRPr sz="2000"/>
          </a:p>
        </p:txBody>
      </p:sp>
      <p:sp>
        <p:nvSpPr>
          <p:cNvPr id="257" name="Shape 257"/>
          <p:cNvSpPr/>
          <p:nvPr/>
        </p:nvSpPr>
        <p:spPr>
          <a:xfrm>
            <a:off x="828675" y="1476375"/>
            <a:ext cx="4848225" cy="80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Use synthetic division to find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4) ÷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2).</a:t>
            </a:r>
          </a:p>
        </p:txBody>
      </p:sp>
      <p:sp>
        <p:nvSpPr>
          <p:cNvPr id="258" name="Shape 258"/>
          <p:cNvSpPr/>
          <p:nvPr/>
        </p:nvSpPr>
        <p:spPr>
          <a:xfrm>
            <a:off x="485775" y="2278062"/>
            <a:ext cx="5659438" cy="204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200150" indent="-85725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1</a:t>
            </a:r>
            <a:r>
              <a:rPr sz="2400"/>
              <a:t>	Write the terms of the dividend so that the degrees of the terms are in descending order. Then write just the coefficients as shown.</a:t>
            </a:r>
          </a:p>
        </p:txBody>
      </p:sp>
      <p:sp>
        <p:nvSpPr>
          <p:cNvPr id="259" name="Shape 259"/>
          <p:cNvSpPr/>
          <p:nvPr/>
        </p:nvSpPr>
        <p:spPr>
          <a:xfrm>
            <a:off x="485775" y="4365625"/>
            <a:ext cx="4975225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200150" indent="-85725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2</a:t>
            </a:r>
            <a:r>
              <a:rPr sz="2400"/>
              <a:t>	Write the constant</a:t>
            </a:r>
            <a:r>
              <a:rPr i="1" sz="2400"/>
              <a:t> r</a:t>
            </a:r>
            <a:r>
              <a:rPr sz="2400"/>
              <a:t> of the divisor </a:t>
            </a:r>
            <a:r>
              <a:rPr i="1" sz="2400"/>
              <a:t>x – r</a:t>
            </a:r>
            <a:r>
              <a:rPr sz="2400"/>
              <a:t> to the left. In this case, </a:t>
            </a:r>
            <a:r>
              <a:rPr i="1" sz="2400"/>
              <a:t>r = </a:t>
            </a:r>
            <a:r>
              <a:rPr sz="2400"/>
              <a:t>2. Bring the first coefficient, 1, down as shown.</a:t>
            </a:r>
          </a:p>
        </p:txBody>
      </p:sp>
      <p:sp>
        <p:nvSpPr>
          <p:cNvPr id="260" name="Shape 260"/>
          <p:cNvSpPr/>
          <p:nvPr/>
        </p:nvSpPr>
        <p:spPr>
          <a:xfrm>
            <a:off x="6108700" y="2289175"/>
            <a:ext cx="255587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i="1" sz="2400"/>
              <a:t>x</a:t>
            </a:r>
            <a:r>
              <a:rPr baseline="40000" sz="2400"/>
              <a:t>3</a:t>
            </a:r>
            <a:r>
              <a:rPr sz="2400"/>
              <a:t> – 4</a:t>
            </a:r>
            <a:r>
              <a:rPr i="1" sz="2400"/>
              <a:t>x</a:t>
            </a:r>
            <a:r>
              <a:rPr baseline="40000" sz="2400"/>
              <a:t>2</a:t>
            </a:r>
            <a:r>
              <a:rPr sz="2400"/>
              <a:t> + 6</a:t>
            </a:r>
            <a:r>
              <a:rPr i="1" sz="2400"/>
              <a:t>x</a:t>
            </a:r>
            <a:r>
              <a:rPr sz="2400"/>
              <a:t>  – 4</a:t>
            </a:r>
          </a:p>
        </p:txBody>
      </p:sp>
      <p:sp>
        <p:nvSpPr>
          <p:cNvPr id="261" name="Shape 261"/>
          <p:cNvSpPr/>
          <p:nvPr/>
        </p:nvSpPr>
        <p:spPr>
          <a:xfrm>
            <a:off x="6108700" y="2898774"/>
            <a:ext cx="2708275" cy="78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40000"/>
              </a:lnSpc>
              <a:spcBef>
                <a:spcPts val="1400"/>
              </a:spcBef>
              <a:tabLst>
                <a:tab pos="368300" algn="l"/>
                <a:tab pos="1485900" algn="l"/>
                <a:tab pos="1993900" algn="l"/>
              </a:tabLst>
            </a:pPr>
            <a:r>
              <a:rPr sz="2400">
                <a:latin typeface="Symbol"/>
                <a:ea typeface="Symbol"/>
                <a:cs typeface="Symbol"/>
                <a:sym typeface="Symbol"/>
              </a:rPr>
              <a:t>↓</a:t>
            </a:r>
            <a:r>
              <a:rPr b="1" sz="2400"/>
              <a:t>    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↓</a:t>
            </a:r>
            <a:r>
              <a:rPr b="1" sz="2400"/>
              <a:t>      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↓</a:t>
            </a:r>
            <a:r>
              <a:rPr b="1" sz="2400"/>
              <a:t>     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↓</a:t>
            </a:r>
            <a:endParaRPr b="1" sz="2400"/>
          </a:p>
          <a:p>
            <a:pPr lvl="0">
              <a:lnSpc>
                <a:spcPct val="40000"/>
              </a:lnSpc>
              <a:spcBef>
                <a:spcPts val="1400"/>
              </a:spcBef>
              <a:tabLst>
                <a:tab pos="368300" algn="l"/>
                <a:tab pos="1485900" algn="l"/>
                <a:tab pos="1993900" algn="l"/>
              </a:tabLst>
            </a:pPr>
            <a:r>
              <a:rPr sz="2400"/>
              <a:t>1	– 4	6	– 4</a:t>
            </a:r>
          </a:p>
        </p:txBody>
      </p:sp>
      <p:grpSp>
        <p:nvGrpSpPr>
          <p:cNvPr id="267" name="Group 267"/>
          <p:cNvGrpSpPr/>
          <p:nvPr/>
        </p:nvGrpSpPr>
        <p:grpSpPr>
          <a:xfrm>
            <a:off x="5568949" y="4378324"/>
            <a:ext cx="3211514" cy="1316545"/>
            <a:chOff x="0" y="0"/>
            <a:chExt cx="3211512" cy="1316543"/>
          </a:xfrm>
        </p:grpSpPr>
        <p:sp>
          <p:nvSpPr>
            <p:cNvPr id="262" name="Shape 262"/>
            <p:cNvSpPr/>
            <p:nvPr/>
          </p:nvSpPr>
          <p:spPr>
            <a:xfrm>
              <a:off x="330200" y="0"/>
              <a:ext cx="288131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tabLst>
                  <a:tab pos="355600" algn="l"/>
                  <a:tab pos="1485900" algn="l"/>
                  <a:tab pos="19812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1	– 4	6	– 4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130175" y="879475"/>
              <a:ext cx="288131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tabLst>
                  <a:tab pos="2032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	1		   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2216150" y="879474"/>
              <a:ext cx="0" cy="38576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879474"/>
              <a:ext cx="2919413" cy="95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pic>
          <p:nvPicPr>
            <p:cNvPr id="266" name="DEB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" y="6350"/>
              <a:ext cx="328613" cy="425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2"/>
      <p:bldP build="whole" bldLvl="1" animBg="1" rev="0" advAuto="0" spid="260" grpId="3"/>
      <p:bldP build="whole" bldLvl="1" animBg="1" rev="0" advAuto="0" spid="267" grpId="6"/>
      <p:bldP build="p" bldLvl="5" animBg="1" rev="0" advAuto="0" spid="259" grpId="5"/>
      <p:bldP build="whole" bldLvl="1" animBg="1" rev="0" advAuto="0" spid="261" grpId="4"/>
      <p:bldP build="p" bldLvl="5" animBg="1" rev="0" advAuto="0" spid="25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70" name="Shape 270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Synthetic Division</a:t>
            </a:r>
            <a:endParaRPr sz="2000"/>
          </a:p>
        </p:txBody>
      </p:sp>
      <p:sp>
        <p:nvSpPr>
          <p:cNvPr id="271" name="Shape 271"/>
          <p:cNvSpPr/>
          <p:nvPr/>
        </p:nvSpPr>
        <p:spPr>
          <a:xfrm>
            <a:off x="838200" y="1476375"/>
            <a:ext cx="4883150" cy="236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143000" indent="-11430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3</a:t>
            </a:r>
            <a:r>
              <a:rPr sz="2400"/>
              <a:t>	Multiply the first coefficient by </a:t>
            </a:r>
            <a:r>
              <a:rPr i="1" sz="2400"/>
              <a:t>r </a:t>
            </a:r>
            <a:r>
              <a:rPr sz="2400"/>
              <a:t>: 1 ● 2 = 2. Write the product under the second coefficient. Then add the product and the second coefficient: </a:t>
            </a:r>
            <a:br>
              <a:rPr sz="2400"/>
            </a:br>
            <a:r>
              <a:rPr sz="2400"/>
              <a:t>–4 + 2 = –2.</a:t>
            </a:r>
          </a:p>
        </p:txBody>
      </p:sp>
      <p:sp>
        <p:nvSpPr>
          <p:cNvPr id="272" name="Shape 272"/>
          <p:cNvSpPr/>
          <p:nvPr/>
        </p:nvSpPr>
        <p:spPr>
          <a:xfrm>
            <a:off x="495300" y="4010025"/>
            <a:ext cx="5083175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200150" indent="-85725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4</a:t>
            </a:r>
            <a:r>
              <a:rPr sz="2400"/>
              <a:t>	Multiply the sum, –2, by </a:t>
            </a:r>
            <a:r>
              <a:rPr i="1" sz="2400"/>
              <a:t>r </a:t>
            </a:r>
            <a:r>
              <a:rPr sz="2400"/>
              <a:t>: –2 ● 2 = –4. Write the product under the next coefficient and add:  </a:t>
            </a:r>
            <a:br>
              <a:rPr sz="2400"/>
            </a:br>
            <a:r>
              <a:rPr sz="2400"/>
              <a:t>6 + (–4) = 2.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6146799" y="2138362"/>
            <a:ext cx="1140432" cy="1005395"/>
            <a:chOff x="0" y="0"/>
            <a:chExt cx="1140430" cy="1005393"/>
          </a:xfrm>
        </p:grpSpPr>
        <p:sp>
          <p:nvSpPr>
            <p:cNvPr id="273" name="Shape 273"/>
            <p:cNvSpPr/>
            <p:nvPr/>
          </p:nvSpPr>
          <p:spPr>
            <a:xfrm>
              <a:off x="866775" y="52387"/>
              <a:ext cx="27365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2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679450" y="568325"/>
              <a:ext cx="44317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–2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0" y="-1"/>
              <a:ext cx="460375" cy="6000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 flipV="1">
              <a:off x="614362" y="292100"/>
              <a:ext cx="307976" cy="3079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5794374" y="1655762"/>
            <a:ext cx="2989264" cy="1453070"/>
            <a:chOff x="0" y="0"/>
            <a:chExt cx="2989262" cy="1453068"/>
          </a:xfrm>
        </p:grpSpPr>
        <p:sp>
          <p:nvSpPr>
            <p:cNvPr id="278" name="Shape 278"/>
            <p:cNvSpPr/>
            <p:nvPr/>
          </p:nvSpPr>
          <p:spPr>
            <a:xfrm>
              <a:off x="644525" y="1016000"/>
              <a:ext cx="27365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1</a:t>
              </a:r>
            </a:p>
          </p:txBody>
        </p:sp>
        <p:grpSp>
          <p:nvGrpSpPr>
            <p:cNvPr id="285" name="Group 285"/>
            <p:cNvGrpSpPr/>
            <p:nvPr/>
          </p:nvGrpSpPr>
          <p:grpSpPr>
            <a:xfrm>
              <a:off x="0" y="-1"/>
              <a:ext cx="2989263" cy="1333501"/>
              <a:chOff x="0" y="0"/>
              <a:chExt cx="2989262" cy="1333500"/>
            </a:xfrm>
          </p:grpSpPr>
          <p:grpSp>
            <p:nvGrpSpPr>
              <p:cNvPr id="283" name="Group 283"/>
              <p:cNvGrpSpPr/>
              <p:nvPr/>
            </p:nvGrpSpPr>
            <p:grpSpPr>
              <a:xfrm>
                <a:off x="107950" y="-1"/>
                <a:ext cx="2881313" cy="1333502"/>
                <a:chOff x="0" y="0"/>
                <a:chExt cx="2881312" cy="1333500"/>
              </a:xfrm>
            </p:grpSpPr>
            <p:sp>
              <p:nvSpPr>
                <p:cNvPr id="279" name="Shape 279"/>
                <p:cNvSpPr/>
                <p:nvPr/>
              </p:nvSpPr>
              <p:spPr>
                <a:xfrm>
                  <a:off x="0" y="0"/>
                  <a:ext cx="2881313" cy="4370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400"/>
                    </a:spcBef>
                    <a:tabLst>
                      <a:tab pos="533400" algn="l"/>
                      <a:tab pos="850900" algn="l"/>
                      <a:tab pos="1562100" algn="l"/>
                      <a:tab pos="2159000" algn="l"/>
                    </a:tabLst>
                    <a:defRPr sz="2400"/>
                  </a:lvl1pPr>
                </a:lstStyle>
                <a:p>
                  <a:pPr lvl="0">
                    <a:defRPr sz="1800"/>
                  </a:pPr>
                  <a:r>
                    <a:rPr sz="2400"/>
                    <a:t>	1	–4	  6	– 4</a:t>
                  </a:r>
                </a:p>
              </p:txBody>
            </p:sp>
            <p:grpSp>
              <p:nvGrpSpPr>
                <p:cNvPr id="282" name="Group 282"/>
                <p:cNvGrpSpPr/>
                <p:nvPr/>
              </p:nvGrpSpPr>
              <p:grpSpPr>
                <a:xfrm>
                  <a:off x="38099" y="881062"/>
                  <a:ext cx="2728914" cy="452439"/>
                  <a:chOff x="0" y="0"/>
                  <a:chExt cx="2728912" cy="452437"/>
                </a:xfrm>
              </p:grpSpPr>
              <p:sp>
                <p:nvSpPr>
                  <p:cNvPr id="280" name="Shape 280"/>
                  <p:cNvSpPr/>
                  <p:nvPr/>
                </p:nvSpPr>
                <p:spPr>
                  <a:xfrm>
                    <a:off x="0" y="4445"/>
                    <a:ext cx="2728913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281" name="Shape 281"/>
                  <p:cNvSpPr/>
                  <p:nvPr/>
                </p:nvSpPr>
                <p:spPr>
                  <a:xfrm>
                    <a:off x="2074862" y="0"/>
                    <a:ext cx="1" cy="45243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</p:grpSp>
          </p:grpSp>
          <p:pic>
            <p:nvPicPr>
              <p:cNvPr id="284" name="DEB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5875"/>
                <a:ext cx="327025" cy="4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91" name="Group 291"/>
          <p:cNvGrpSpPr/>
          <p:nvPr/>
        </p:nvGrpSpPr>
        <p:grpSpPr>
          <a:xfrm>
            <a:off x="5940424" y="4402137"/>
            <a:ext cx="1810357" cy="986345"/>
            <a:chOff x="0" y="0"/>
            <a:chExt cx="1810355" cy="986343"/>
          </a:xfrm>
        </p:grpSpPr>
        <p:sp>
          <p:nvSpPr>
            <p:cNvPr id="287" name="Shape 287"/>
            <p:cNvSpPr/>
            <p:nvPr/>
          </p:nvSpPr>
          <p:spPr>
            <a:xfrm>
              <a:off x="0" y="-1"/>
              <a:ext cx="922338" cy="5969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 flipV="1">
              <a:off x="1150937" y="292100"/>
              <a:ext cx="307976" cy="3079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1343024" y="52387"/>
              <a:ext cx="443172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–4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536699" y="549275"/>
              <a:ext cx="273657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2</a:t>
              </a:r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5748337" y="3946525"/>
            <a:ext cx="2881313" cy="1461006"/>
            <a:chOff x="0" y="0"/>
            <a:chExt cx="2881312" cy="1461005"/>
          </a:xfrm>
        </p:grpSpPr>
        <p:sp>
          <p:nvSpPr>
            <p:cNvPr id="292" name="Shape 292"/>
            <p:cNvSpPr/>
            <p:nvPr/>
          </p:nvSpPr>
          <p:spPr>
            <a:xfrm>
              <a:off x="38099" y="888682"/>
              <a:ext cx="272891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302" name="Group 302"/>
            <p:cNvGrpSpPr/>
            <p:nvPr/>
          </p:nvGrpSpPr>
          <p:grpSpPr>
            <a:xfrm>
              <a:off x="0" y="-1"/>
              <a:ext cx="2881313" cy="1461008"/>
              <a:chOff x="0" y="0"/>
              <a:chExt cx="2881312" cy="1461006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1058862" y="508000"/>
                <a:ext cx="273656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2</a:t>
                </a:r>
              </a:p>
            </p:txBody>
          </p:sp>
          <p:grpSp>
            <p:nvGrpSpPr>
              <p:cNvPr id="296" name="Group 296"/>
              <p:cNvGrpSpPr/>
              <p:nvPr/>
            </p:nvGrpSpPr>
            <p:grpSpPr>
              <a:xfrm>
                <a:off x="38099" y="881062"/>
                <a:ext cx="2728914" cy="452439"/>
                <a:chOff x="0" y="0"/>
                <a:chExt cx="2728912" cy="452437"/>
              </a:xfrm>
            </p:grpSpPr>
            <p:sp>
              <p:nvSpPr>
                <p:cNvPr id="294" name="Shape 294"/>
                <p:cNvSpPr/>
                <p:nvPr/>
              </p:nvSpPr>
              <p:spPr>
                <a:xfrm>
                  <a:off x="0" y="4445"/>
                  <a:ext cx="272891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2074862" y="0"/>
                  <a:ext cx="1" cy="45243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sp>
            <p:nvSpPr>
              <p:cNvPr id="297" name="Shape 297"/>
              <p:cNvSpPr/>
              <p:nvPr/>
            </p:nvSpPr>
            <p:spPr>
              <a:xfrm>
                <a:off x="903287" y="1023937"/>
                <a:ext cx="443171" cy="43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–2</a:t>
                </a: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36574" y="1016000"/>
                <a:ext cx="273657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1</a:t>
                </a:r>
              </a:p>
            </p:txBody>
          </p:sp>
          <p:grpSp>
            <p:nvGrpSpPr>
              <p:cNvPr id="301" name="Group 301"/>
              <p:cNvGrpSpPr/>
              <p:nvPr/>
            </p:nvGrpSpPr>
            <p:grpSpPr>
              <a:xfrm>
                <a:off x="0" y="-1"/>
                <a:ext cx="2881313" cy="441326"/>
                <a:chOff x="0" y="0"/>
                <a:chExt cx="2881312" cy="441325"/>
              </a:xfrm>
            </p:grpSpPr>
            <p:sp>
              <p:nvSpPr>
                <p:cNvPr id="299" name="Shape 299"/>
                <p:cNvSpPr/>
                <p:nvPr/>
              </p:nvSpPr>
              <p:spPr>
                <a:xfrm>
                  <a:off x="0" y="0"/>
                  <a:ext cx="2881313" cy="4370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400"/>
                    </a:spcBef>
                    <a:tabLst>
                      <a:tab pos="533400" algn="l"/>
                      <a:tab pos="850900" algn="l"/>
                      <a:tab pos="1562100" algn="l"/>
                      <a:tab pos="2159000" algn="l"/>
                    </a:tabLst>
                    <a:defRPr sz="2400"/>
                  </a:lvl1pPr>
                </a:lstStyle>
                <a:p>
                  <a:pPr lvl="0">
                    <a:defRPr sz="1800"/>
                  </a:pPr>
                  <a:r>
                    <a:rPr sz="2400"/>
                    <a:t>	1	–4	  6	– 4</a:t>
                  </a:r>
                </a:p>
              </p:txBody>
            </p:sp>
            <p:pic>
              <p:nvPicPr>
                <p:cNvPr id="300" name="DEB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71437" y="17462"/>
                  <a:ext cx="327026" cy="4238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5"/>
      <p:bldP build="whole" bldLvl="1" animBg="1" rev="0" advAuto="0" spid="291" grpId="6"/>
      <p:bldP build="p" bldLvl="5" animBg="1" rev="0" advAuto="0" spid="272" grpId="4"/>
      <p:bldP build="whole" bldLvl="1" animBg="1" rev="0" advAuto="0" spid="286" grpId="2"/>
      <p:bldP build="p" bldLvl="5" animBg="1" rev="0" advAuto="0" spid="271" grpId="1"/>
      <p:bldP build="whole" bldLvl="1" animBg="1" rev="0" advAuto="0" spid="277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06" name="Shape 30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Synthetic Division</a:t>
            </a:r>
            <a:endParaRPr sz="2000"/>
          </a:p>
        </p:txBody>
      </p:sp>
      <p:sp>
        <p:nvSpPr>
          <p:cNvPr id="307" name="Shape 307"/>
          <p:cNvSpPr/>
          <p:nvPr/>
        </p:nvSpPr>
        <p:spPr>
          <a:xfrm>
            <a:off x="838200" y="1476375"/>
            <a:ext cx="4883150" cy="204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143000" indent="-11430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Step 5</a:t>
            </a:r>
            <a:r>
              <a:rPr sz="2400"/>
              <a:t>	Multiply the sum, 2, by </a:t>
            </a:r>
            <a:br>
              <a:rPr sz="2400"/>
            </a:br>
            <a:r>
              <a:rPr i="1" sz="2400"/>
              <a:t>r</a:t>
            </a:r>
            <a:r>
              <a:rPr sz="2400"/>
              <a:t> : 2 ● 2 = 4. Write the product under the next coefficient and add: </a:t>
            </a:r>
            <a:br>
              <a:rPr sz="2400"/>
            </a:br>
            <a:r>
              <a:rPr sz="2400"/>
              <a:t>–4 + 4 = 0. The remainder is 0.</a:t>
            </a:r>
          </a:p>
        </p:txBody>
      </p:sp>
      <p:sp>
        <p:nvSpPr>
          <p:cNvPr id="308" name="Shape 308"/>
          <p:cNvSpPr/>
          <p:nvPr/>
        </p:nvSpPr>
        <p:spPr>
          <a:xfrm>
            <a:off x="495300" y="3714750"/>
            <a:ext cx="7962900" cy="1010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80000"/>
              </a:lnSpc>
              <a:spcBef>
                <a:spcPts val="1400"/>
              </a:spcBef>
            </a:pPr>
            <a:r>
              <a:rPr sz="2400"/>
              <a:t>The numbers along the bottom are the coefficients of the quotient. Start with the power of </a:t>
            </a:r>
            <a:r>
              <a:rPr i="1" sz="2400"/>
              <a:t>x</a:t>
            </a:r>
            <a:r>
              <a:rPr sz="2400"/>
              <a:t> that is one less than the degree of the dividend.  </a:t>
            </a:r>
          </a:p>
        </p:txBody>
      </p:sp>
      <p:grpSp>
        <p:nvGrpSpPr>
          <p:cNvPr id="314" name="Group 314"/>
          <p:cNvGrpSpPr/>
          <p:nvPr/>
        </p:nvGrpSpPr>
        <p:grpSpPr>
          <a:xfrm>
            <a:off x="6146799" y="1857375"/>
            <a:ext cx="2408844" cy="1002219"/>
            <a:chOff x="0" y="0"/>
            <a:chExt cx="2408842" cy="1002218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1344613" cy="5969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1574800" y="328612"/>
              <a:ext cx="615951" cy="30638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313" name="Group 313"/>
            <p:cNvGrpSpPr/>
            <p:nvPr/>
          </p:nvGrpSpPr>
          <p:grpSpPr>
            <a:xfrm>
              <a:off x="2128837" y="49212"/>
              <a:ext cx="280006" cy="953007"/>
              <a:chOff x="0" y="0"/>
              <a:chExt cx="280005" cy="953006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0" y="0"/>
                <a:ext cx="273656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4</a:t>
                </a: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6350" y="515937"/>
                <a:ext cx="273656" cy="43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0</a:t>
                </a:r>
              </a:p>
            </p:txBody>
          </p:sp>
        </p:grpSp>
      </p:grpSp>
      <p:grpSp>
        <p:nvGrpSpPr>
          <p:cNvPr id="330" name="Group 330"/>
          <p:cNvGrpSpPr/>
          <p:nvPr/>
        </p:nvGrpSpPr>
        <p:grpSpPr>
          <a:xfrm>
            <a:off x="5840412" y="1401762"/>
            <a:ext cx="2881313" cy="1461007"/>
            <a:chOff x="0" y="0"/>
            <a:chExt cx="2881312" cy="1461005"/>
          </a:xfrm>
        </p:grpSpPr>
        <p:sp>
          <p:nvSpPr>
            <p:cNvPr id="315" name="Shape 315"/>
            <p:cNvSpPr/>
            <p:nvPr/>
          </p:nvSpPr>
          <p:spPr>
            <a:xfrm>
              <a:off x="1573212" y="1020762"/>
              <a:ext cx="27365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2</a:t>
              </a:r>
            </a:p>
          </p:txBody>
        </p:sp>
        <p:grpSp>
          <p:nvGrpSpPr>
            <p:cNvPr id="329" name="Group 329"/>
            <p:cNvGrpSpPr/>
            <p:nvPr/>
          </p:nvGrpSpPr>
          <p:grpSpPr>
            <a:xfrm>
              <a:off x="0" y="-1"/>
              <a:ext cx="2881313" cy="1461008"/>
              <a:chOff x="0" y="0"/>
              <a:chExt cx="2881312" cy="1461006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903287" y="1023937"/>
                <a:ext cx="443171" cy="43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–2</a:t>
                </a: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536574" y="1016000"/>
                <a:ext cx="273657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4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1</a:t>
                </a:r>
              </a:p>
            </p:txBody>
          </p:sp>
          <p:grpSp>
            <p:nvGrpSpPr>
              <p:cNvPr id="328" name="Group 328"/>
              <p:cNvGrpSpPr/>
              <p:nvPr/>
            </p:nvGrpSpPr>
            <p:grpSpPr>
              <a:xfrm>
                <a:off x="0" y="-1"/>
                <a:ext cx="2881313" cy="1333501"/>
                <a:chOff x="0" y="0"/>
                <a:chExt cx="2881312" cy="1333500"/>
              </a:xfrm>
            </p:grpSpPr>
            <p:grpSp>
              <p:nvGrpSpPr>
                <p:cNvPr id="324" name="Group 324"/>
                <p:cNvGrpSpPr/>
                <p:nvPr/>
              </p:nvGrpSpPr>
              <p:grpSpPr>
                <a:xfrm>
                  <a:off x="38099" y="507999"/>
                  <a:ext cx="2728914" cy="825502"/>
                  <a:chOff x="0" y="0"/>
                  <a:chExt cx="2728912" cy="825500"/>
                </a:xfrm>
              </p:grpSpPr>
              <p:sp>
                <p:nvSpPr>
                  <p:cNvPr id="318" name="Shape 318"/>
                  <p:cNvSpPr/>
                  <p:nvPr/>
                </p:nvSpPr>
                <p:spPr>
                  <a:xfrm>
                    <a:off x="1020762" y="0"/>
                    <a:ext cx="273656" cy="4370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t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400"/>
                      </a:spcBef>
                      <a:defRPr sz="2400"/>
                    </a:lvl1pPr>
                  </a:lstStyle>
                  <a:p>
                    <a:pPr lvl="0">
                      <a:defRPr sz="1800"/>
                    </a:pPr>
                    <a:r>
                      <a:rPr sz="2400"/>
                      <a:t>2</a:t>
                    </a:r>
                  </a:p>
                </p:txBody>
              </p:sp>
              <p:grpSp>
                <p:nvGrpSpPr>
                  <p:cNvPr id="321" name="Group 321"/>
                  <p:cNvGrpSpPr/>
                  <p:nvPr/>
                </p:nvGrpSpPr>
                <p:grpSpPr>
                  <a:xfrm>
                    <a:off x="-1" y="373062"/>
                    <a:ext cx="2728914" cy="452439"/>
                    <a:chOff x="0" y="0"/>
                    <a:chExt cx="2728912" cy="452437"/>
                  </a:xfrm>
                </p:grpSpPr>
                <p:sp>
                  <p:nvSpPr>
                    <p:cNvPr id="319" name="Shape 319"/>
                    <p:cNvSpPr/>
                    <p:nvPr/>
                  </p:nvSpPr>
                  <p:spPr>
                    <a:xfrm>
                      <a:off x="0" y="4445"/>
                      <a:ext cx="2728913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320" name="Shape 320"/>
                    <p:cNvSpPr/>
                    <p:nvPr/>
                  </p:nvSpPr>
                  <p:spPr>
                    <a:xfrm>
                      <a:off x="2074862" y="0"/>
                      <a:ext cx="1" cy="452438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</a:p>
                  </p:txBody>
                </p:sp>
              </p:grpSp>
              <p:sp>
                <p:nvSpPr>
                  <p:cNvPr id="322" name="Shape 322"/>
                  <p:cNvSpPr/>
                  <p:nvPr/>
                </p:nvSpPr>
                <p:spPr>
                  <a:xfrm>
                    <a:off x="0" y="380682"/>
                    <a:ext cx="2728913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defTabSz="457200">
                      <a:defRPr sz="1200">
                        <a:latin typeface="+mn-lt"/>
                        <a:ea typeface="+mn-ea"/>
                        <a:cs typeface="+mn-cs"/>
                        <a:sym typeface="Helvetica"/>
                      </a:defRPr>
                    </a:pPr>
                  </a:p>
                </p:txBody>
              </p:sp>
              <p:sp>
                <p:nvSpPr>
                  <p:cNvPr id="323" name="Shape 323"/>
                  <p:cNvSpPr/>
                  <p:nvPr/>
                </p:nvSpPr>
                <p:spPr>
                  <a:xfrm>
                    <a:off x="1343025" y="12700"/>
                    <a:ext cx="443171" cy="4370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t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400"/>
                      </a:spcBef>
                      <a:defRPr sz="2400"/>
                    </a:lvl1pPr>
                  </a:lstStyle>
                  <a:p>
                    <a:pPr lvl="0">
                      <a:defRPr sz="1800"/>
                    </a:pPr>
                    <a:r>
                      <a:rPr sz="2400"/>
                      <a:t>–4</a:t>
                    </a:r>
                  </a:p>
                </p:txBody>
              </p:sp>
            </p:grpSp>
            <p:grpSp>
              <p:nvGrpSpPr>
                <p:cNvPr id="327" name="Group 327"/>
                <p:cNvGrpSpPr/>
                <p:nvPr/>
              </p:nvGrpSpPr>
              <p:grpSpPr>
                <a:xfrm>
                  <a:off x="0" y="-1"/>
                  <a:ext cx="2881313" cy="437070"/>
                  <a:chOff x="0" y="0"/>
                  <a:chExt cx="2881312" cy="437068"/>
                </a:xfrm>
              </p:grpSpPr>
              <p:sp>
                <p:nvSpPr>
                  <p:cNvPr id="325" name="Shape 325"/>
                  <p:cNvSpPr/>
                  <p:nvPr/>
                </p:nvSpPr>
                <p:spPr>
                  <a:xfrm>
                    <a:off x="0" y="0"/>
                    <a:ext cx="2881313" cy="43706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400"/>
                      </a:spcBef>
                      <a:tabLst>
                        <a:tab pos="533400" algn="l"/>
                        <a:tab pos="850900" algn="l"/>
                        <a:tab pos="1562100" algn="l"/>
                        <a:tab pos="2159000" algn="l"/>
                      </a:tabLst>
                      <a:defRPr sz="2400"/>
                    </a:lvl1pPr>
                  </a:lstStyle>
                  <a:p>
                    <a:pPr lvl="0">
                      <a:defRPr sz="1800"/>
                    </a:pPr>
                    <a:r>
                      <a:rPr sz="2400"/>
                      <a:t>	1	–4	6	– 4</a:t>
                    </a:r>
                  </a:p>
                </p:txBody>
              </p:sp>
              <p:pic>
                <p:nvPicPr>
                  <p:cNvPr id="326" name="DEB.png"/>
                  <p:cNvPicPr/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95249" y="0"/>
                    <a:ext cx="327026" cy="42386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</p:grpSp>
      <p:sp>
        <p:nvSpPr>
          <p:cNvPr id="331" name="Shape 331"/>
          <p:cNvSpPr/>
          <p:nvPr/>
        </p:nvSpPr>
        <p:spPr>
          <a:xfrm>
            <a:off x="495300" y="4989512"/>
            <a:ext cx="82296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quotient is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– 2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+ 2.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3"/>
      <p:bldP build="p" bldLvl="5" animBg="1" rev="0" advAuto="0" spid="308" grpId="4"/>
      <p:bldP build="p" bldLvl="5" animBg="1" rev="0" advAuto="0" spid="331" grpId="5"/>
      <p:bldP build="p" bldLvl="5" animBg="1" rev="0" advAuto="0" spid="307" grpId="1"/>
      <p:bldP build="whole" bldLvl="1" animBg="1" rev="0" advAuto="0" spid="33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35" name="Chart 33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36" name="Shape 336"/>
          <p:cNvSpPr/>
          <p:nvPr/>
        </p:nvSpPr>
        <p:spPr>
          <a:xfrm>
            <a:off x="857250" y="2219325"/>
            <a:ext cx="52387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+ 9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+ 7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+ 8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+ 7</a:t>
            </a:r>
          </a:p>
        </p:txBody>
      </p:sp>
      <p:sp>
        <p:nvSpPr>
          <p:cNvPr id="337" name="Shape 337"/>
          <p:cNvSpPr/>
          <p:nvPr/>
        </p:nvSpPr>
        <p:spPr>
          <a:xfrm>
            <a:off x="476250" y="14763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Use synthetic division to find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+ 8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+ 7) ÷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+ 1).</a:t>
            </a:r>
          </a:p>
        </p:txBody>
      </p:sp>
      <p:sp>
        <p:nvSpPr>
          <p:cNvPr id="338" name="Shape 338"/>
          <p:cNvSpPr/>
          <p:nvPr/>
        </p:nvSpPr>
        <p:spPr>
          <a:xfrm>
            <a:off x="847725" y="50006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6"/>
      <p:bldP build="whole" bldLvl="1" animBg="1" rev="0" advAuto="0" spid="336" grpId="4"/>
      <p:bldP build="whole" bldLvl="1" animBg="1" rev="0" advAuto="0" spid="337" grpId="3"/>
      <p:bldP build="whole" bldLvl="1" animBg="1" rev="0" advAuto="0" spid="335" grpId="5"/>
      <p:bldP build="whole" bldLvl="1" animBg="1" rev="0" advAuto="0" spid="339" grpId="1"/>
      <p:bldP build="whole" bldLvl="1" animBg="1" rev="0" advAuto="0" spid="34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43" name="Shape 343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Divisor with First Coefficient Other than 1</a:t>
            </a:r>
            <a:endParaRPr sz="2000"/>
          </a:p>
        </p:txBody>
      </p:sp>
      <p:pic>
        <p:nvPicPr>
          <p:cNvPr id="344" name="06-02-5_edit.png"/>
          <p:cNvPicPr/>
          <p:nvPr/>
        </p:nvPicPr>
        <p:blipFill>
          <a:blip r:embed="rId2">
            <a:extLst/>
          </a:blip>
          <a:srcRect l="39703" t="37399" r="0" b="0"/>
          <a:stretch>
            <a:fillRect/>
          </a:stretch>
        </p:blipFill>
        <p:spPr>
          <a:xfrm>
            <a:off x="3303587" y="4611687"/>
            <a:ext cx="3492501" cy="1535113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828675" y="1476375"/>
            <a:ext cx="7620000" cy="78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Use synthetic division to find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(4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– 1) ÷ (2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– 1).</a:t>
            </a:r>
          </a:p>
        </p:txBody>
      </p:sp>
      <p:sp>
        <p:nvSpPr>
          <p:cNvPr id="346" name="Shape 346"/>
          <p:cNvSpPr/>
          <p:nvPr/>
        </p:nvSpPr>
        <p:spPr>
          <a:xfrm>
            <a:off x="485775" y="2286000"/>
            <a:ext cx="8077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Rewrite the divisor so it has a leading coefficient of 1.</a:t>
            </a:r>
          </a:p>
        </p:txBody>
      </p:sp>
      <p:sp>
        <p:nvSpPr>
          <p:cNvPr id="347" name="Shape 347"/>
          <p:cNvSpPr/>
          <p:nvPr/>
        </p:nvSpPr>
        <p:spPr>
          <a:xfrm>
            <a:off x="4992687" y="3711575"/>
            <a:ext cx="3587751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Divide numerator and denominator by 2.</a:t>
            </a:r>
          </a:p>
        </p:txBody>
      </p:sp>
      <p:sp>
        <p:nvSpPr>
          <p:cNvPr id="348" name="Shape 348"/>
          <p:cNvSpPr/>
          <p:nvPr/>
        </p:nvSpPr>
        <p:spPr>
          <a:xfrm>
            <a:off x="6065837" y="4818062"/>
            <a:ext cx="2676526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 the numerator and denominator.</a:t>
            </a:r>
          </a:p>
        </p:txBody>
      </p:sp>
      <p:pic>
        <p:nvPicPr>
          <p:cNvPr id="349" name="06-02-5_edit.png"/>
          <p:cNvPicPr/>
          <p:nvPr/>
        </p:nvPicPr>
        <p:blipFill>
          <a:blip r:embed="rId2">
            <a:extLst/>
          </a:blip>
          <a:srcRect l="0" t="0" r="0" b="62800"/>
          <a:stretch>
            <a:fillRect/>
          </a:stretch>
        </p:blipFill>
        <p:spPr>
          <a:xfrm>
            <a:off x="1001712" y="2847975"/>
            <a:ext cx="5795963" cy="911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4"/>
      <p:bldP build="p" bldLvl="5" animBg="1" rev="0" advAuto="0" spid="345" grpId="1"/>
      <p:bldP build="p" bldLvl="5" animBg="1" rev="0" advAuto="0" spid="346" grpId="2"/>
      <p:bldP build="whole" bldLvl="1" animBg="1" rev="0" advAuto="0" spid="344" grpId="5"/>
      <p:bldP build="whole" bldLvl="1" animBg="1" rev="0" advAuto="0" spid="348" grpId="6"/>
      <p:bldP build="whole" bldLvl="1" animBg="1" rev="0" advAuto="0" spid="349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52" name="Shape 352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Divisor with First Coefficient Other than 1</a:t>
            </a:r>
            <a:endParaRPr sz="2000"/>
          </a:p>
        </p:txBody>
      </p:sp>
      <p:pic>
        <p:nvPicPr>
          <p:cNvPr id="353" name="ALG02_6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62" y="1304925"/>
            <a:ext cx="3100388" cy="7810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Group 356"/>
          <p:cNvGrpSpPr/>
          <p:nvPr/>
        </p:nvGrpSpPr>
        <p:grpSpPr>
          <a:xfrm>
            <a:off x="533400" y="4810125"/>
            <a:ext cx="7921625" cy="1560513"/>
            <a:chOff x="0" y="0"/>
            <a:chExt cx="7921625" cy="1560512"/>
          </a:xfrm>
        </p:grpSpPr>
        <p:pic>
          <p:nvPicPr>
            <p:cNvPr id="354" name="Lesson 06-02-05_edits_a.png"/>
            <p:cNvPicPr/>
            <p:nvPr/>
          </p:nvPicPr>
          <p:blipFill>
            <a:blip r:embed="rId3">
              <a:extLst/>
            </a:blip>
            <a:srcRect l="0" t="62751" r="41058" b="0"/>
            <a:stretch>
              <a:fillRect/>
            </a:stretch>
          </p:blipFill>
          <p:spPr>
            <a:xfrm>
              <a:off x="2124075" y="0"/>
              <a:ext cx="1627188" cy="156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Shape 355"/>
            <p:cNvSpPr/>
            <p:nvPr/>
          </p:nvSpPr>
          <p:spPr>
            <a:xfrm>
              <a:off x="0" y="574675"/>
              <a:ext cx="7921625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14325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The result is                    .</a:t>
              </a:r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917575" y="3935412"/>
            <a:ext cx="2336801" cy="950913"/>
            <a:chOff x="0" y="0"/>
            <a:chExt cx="2336800" cy="950912"/>
          </a:xfrm>
        </p:grpSpPr>
        <p:pic>
          <p:nvPicPr>
            <p:cNvPr id="357" name="Lesson 06-02-05_edits_a.png"/>
            <p:cNvPicPr/>
            <p:nvPr/>
          </p:nvPicPr>
          <p:blipFill>
            <a:blip r:embed="rId3">
              <a:extLst/>
            </a:blip>
            <a:srcRect l="0" t="40243" r="32432" b="37059"/>
            <a:stretch>
              <a:fillRect/>
            </a:stretch>
          </p:blipFill>
          <p:spPr>
            <a:xfrm>
              <a:off x="0" y="-1"/>
              <a:ext cx="1865313" cy="950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06-02-5_2edits.png"/>
            <p:cNvPicPr/>
            <p:nvPr/>
          </p:nvPicPr>
          <p:blipFill>
            <a:blip r:embed="rId4">
              <a:extLst/>
            </a:blip>
            <a:srcRect l="0" t="59645" r="0" b="0"/>
            <a:stretch>
              <a:fillRect/>
            </a:stretch>
          </p:blipFill>
          <p:spPr>
            <a:xfrm>
              <a:off x="2025650" y="212724"/>
              <a:ext cx="311151" cy="541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4" name="Group 364"/>
          <p:cNvGrpSpPr/>
          <p:nvPr/>
        </p:nvGrpSpPr>
        <p:grpSpPr>
          <a:xfrm>
            <a:off x="952499" y="2209800"/>
            <a:ext cx="2744789" cy="1733550"/>
            <a:chOff x="0" y="0"/>
            <a:chExt cx="2744787" cy="1733550"/>
          </a:xfrm>
        </p:grpSpPr>
        <p:pic>
          <p:nvPicPr>
            <p:cNvPr id="360" name="Lesson 06-02-05_edits_a.png"/>
            <p:cNvPicPr/>
            <p:nvPr/>
          </p:nvPicPr>
          <p:blipFill>
            <a:blip r:embed="rId3">
              <a:extLst/>
            </a:blip>
            <a:srcRect l="0" t="0" r="0" b="59614"/>
            <a:stretch>
              <a:fillRect/>
            </a:stretch>
          </p:blipFill>
          <p:spPr>
            <a:xfrm>
              <a:off x="3175" y="19050"/>
              <a:ext cx="2741613" cy="1679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Shape 361"/>
            <p:cNvSpPr/>
            <p:nvPr/>
          </p:nvSpPr>
          <p:spPr>
            <a:xfrm>
              <a:off x="0" y="1733550"/>
              <a:ext cx="2552700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pic>
          <p:nvPicPr>
            <p:cNvPr id="362" name="06-02-5_2edits.png"/>
            <p:cNvPicPr/>
            <p:nvPr/>
          </p:nvPicPr>
          <p:blipFill>
            <a:blip r:embed="rId4">
              <a:extLst/>
            </a:blip>
            <a:srcRect l="0" t="0" r="0" b="37632"/>
            <a:stretch>
              <a:fillRect/>
            </a:stretch>
          </p:blipFill>
          <p:spPr>
            <a:xfrm>
              <a:off x="1981200" y="-1"/>
              <a:ext cx="311152" cy="836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06-02-5_3edits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73237" y="915987"/>
              <a:ext cx="511176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59" grpId="3"/>
      <p:bldP build="whole" bldLvl="1" animBg="1" rev="0" advAuto="0" spid="364" grpId="2"/>
      <p:bldP build="whole" bldLvl="1" animBg="1" rev="0" advAuto="0" spid="356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6800" y="1855787"/>
            <a:ext cx="7583488" cy="264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Example 1:  Divide a Polynomial by a Monomial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  Division Algorithm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  Standardized Test Example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Key Concept:  Synthetic Division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8" invalidUrl="" action="ppaction://hlinksldjump" tgtFrame="" tooltip="" history="1" highlightClick="0" endSnd="0"/>
              </a:rPr>
              <a:t>Example 4:  Synthetic Division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9" invalidUrl="" action="ppaction://hlinksldjump" tgtFrame="" tooltip="" history="1" highlightClick="0" endSnd="0"/>
              </a:rPr>
              <a:t>Example 5:  Divisor with First Coeffecient Other than 1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67" name="Shape 36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Divisor with First Coefficient Other than 1</a:t>
            </a:r>
            <a:endParaRPr sz="2000"/>
          </a:p>
        </p:txBody>
      </p:sp>
      <p:grpSp>
        <p:nvGrpSpPr>
          <p:cNvPr id="371" name="Group 371"/>
          <p:cNvGrpSpPr/>
          <p:nvPr/>
        </p:nvGrpSpPr>
        <p:grpSpPr>
          <a:xfrm>
            <a:off x="2305050" y="3063875"/>
            <a:ext cx="3419475" cy="688975"/>
            <a:chOff x="0" y="0"/>
            <a:chExt cx="3419475" cy="688975"/>
          </a:xfrm>
        </p:grpSpPr>
        <p:pic>
          <p:nvPicPr>
            <p:cNvPr id="368" name="Lesson 06-02-05_edits_check.png"/>
            <p:cNvPicPr/>
            <p:nvPr/>
          </p:nvPicPr>
          <p:blipFill>
            <a:blip r:embed="rId2">
              <a:extLst/>
            </a:blip>
            <a:srcRect l="0" t="0" r="0" b="65112"/>
            <a:stretch>
              <a:fillRect/>
            </a:stretch>
          </p:blipFill>
          <p:spPr>
            <a:xfrm>
              <a:off x="0" y="0"/>
              <a:ext cx="3419475" cy="688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9" name="Shape 369"/>
            <p:cNvSpPr/>
            <p:nvPr/>
          </p:nvSpPr>
          <p:spPr>
            <a:xfrm>
              <a:off x="2914650" y="165100"/>
              <a:ext cx="4572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370" name="06-02-5_2edits.png"/>
            <p:cNvPicPr/>
            <p:nvPr/>
          </p:nvPicPr>
          <p:blipFill>
            <a:blip r:embed="rId3">
              <a:extLst/>
            </a:blip>
            <a:srcRect l="0" t="81867" r="0" b="0"/>
            <a:stretch>
              <a:fillRect/>
            </a:stretch>
          </p:blipFill>
          <p:spPr>
            <a:xfrm>
              <a:off x="2971800" y="136524"/>
              <a:ext cx="384173" cy="314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4" name="Group 374"/>
          <p:cNvGrpSpPr/>
          <p:nvPr/>
        </p:nvGrpSpPr>
        <p:grpSpPr>
          <a:xfrm>
            <a:off x="495300" y="1285875"/>
            <a:ext cx="8229600" cy="858838"/>
            <a:chOff x="0" y="0"/>
            <a:chExt cx="8229600" cy="858837"/>
          </a:xfrm>
        </p:grpSpPr>
        <p:sp>
          <p:nvSpPr>
            <p:cNvPr id="372" name="Shape 372"/>
            <p:cNvSpPr/>
            <p:nvPr/>
          </p:nvSpPr>
          <p:spPr>
            <a:xfrm>
              <a:off x="0" y="190500"/>
              <a:ext cx="8229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	</a:t>
              </a:r>
              <a:r>
                <a:rPr sz="2400">
                  <a:solidFill>
                    <a:srgbClr val="E01B22"/>
                  </a:solidFill>
                </a:rPr>
                <a:t>The solution is                    .</a:t>
              </a:r>
            </a:p>
          </p:txBody>
        </p:sp>
        <p:pic>
          <p:nvPicPr>
            <p:cNvPr id="373" name="Lesson 06-02-05_edits_b.png"/>
            <p:cNvPicPr/>
            <p:nvPr/>
          </p:nvPicPr>
          <p:blipFill>
            <a:blip r:embed="rId4">
              <a:extLst/>
            </a:blip>
            <a:srcRect l="23948" t="85389" r="32611" b="0"/>
            <a:stretch>
              <a:fillRect/>
            </a:stretch>
          </p:blipFill>
          <p:spPr>
            <a:xfrm>
              <a:off x="3829050" y="-1"/>
              <a:ext cx="1624013" cy="858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5" name="Shape 375"/>
          <p:cNvSpPr/>
          <p:nvPr/>
        </p:nvSpPr>
        <p:spPr>
          <a:xfrm>
            <a:off x="495300" y="224631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Check:	</a:t>
            </a:r>
            <a:r>
              <a:rPr sz="2400"/>
              <a:t>Divide using long division.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495300" y="5505450"/>
            <a:ext cx="8229600" cy="908050"/>
            <a:chOff x="0" y="0"/>
            <a:chExt cx="8229600" cy="908050"/>
          </a:xfrm>
        </p:grpSpPr>
        <p:sp>
          <p:nvSpPr>
            <p:cNvPr id="376" name="Shape 376"/>
            <p:cNvSpPr/>
            <p:nvPr/>
          </p:nvSpPr>
          <p:spPr>
            <a:xfrm>
              <a:off x="0" y="230187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The result is                    .</a:t>
              </a:r>
            </a:p>
          </p:txBody>
        </p:sp>
        <p:pic>
          <p:nvPicPr>
            <p:cNvPr id="377" name="Lesson 06-02-05_edits_check.png"/>
            <p:cNvPicPr/>
            <p:nvPr/>
          </p:nvPicPr>
          <p:blipFill>
            <a:blip r:embed="rId2">
              <a:extLst/>
            </a:blip>
            <a:srcRect l="0" t="54019" r="52368" b="0"/>
            <a:stretch>
              <a:fillRect/>
            </a:stretch>
          </p:blipFill>
          <p:spPr>
            <a:xfrm>
              <a:off x="2124075" y="-1"/>
              <a:ext cx="1628775" cy="908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9" name="Shape 379"/>
          <p:cNvSpPr/>
          <p:nvPr/>
        </p:nvSpPr>
        <p:spPr>
          <a:xfrm>
            <a:off x="4371975" y="5754687"/>
            <a:ext cx="337057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  <p:sp>
        <p:nvSpPr>
          <p:cNvPr id="380" name="Shape 380"/>
          <p:cNvSpPr/>
          <p:nvPr/>
        </p:nvSpPr>
        <p:spPr>
          <a:xfrm>
            <a:off x="3933825" y="2762250"/>
            <a:ext cx="63817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2</a:t>
            </a:r>
            <a:r>
              <a:rPr i="1" sz="2400"/>
              <a:t>y</a:t>
            </a:r>
            <a:r>
              <a:rPr baseline="40000" sz="2400"/>
              <a:t>2</a:t>
            </a:r>
          </a:p>
        </p:txBody>
      </p:sp>
      <p:sp>
        <p:nvSpPr>
          <p:cNvPr id="381" name="Shape 381"/>
          <p:cNvSpPr/>
          <p:nvPr/>
        </p:nvSpPr>
        <p:spPr>
          <a:xfrm>
            <a:off x="3133725" y="3476625"/>
            <a:ext cx="227647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4</a:t>
            </a:r>
            <a:r>
              <a:rPr i="1" sz="2400"/>
              <a:t>y</a:t>
            </a:r>
            <a:r>
              <a:rPr baseline="40000" sz="2400"/>
              <a:t>3</a:t>
            </a:r>
            <a:r>
              <a:rPr sz="2400"/>
              <a:t> – 2</a:t>
            </a:r>
            <a:r>
              <a:rPr i="1" sz="2400"/>
              <a:t>y</a:t>
            </a:r>
            <a:r>
              <a:rPr baseline="40000" sz="2400"/>
              <a:t>2</a:t>
            </a:r>
          </a:p>
        </p:txBody>
      </p:sp>
      <p:sp>
        <p:nvSpPr>
          <p:cNvPr id="382" name="Shape 382"/>
          <p:cNvSpPr/>
          <p:nvPr/>
        </p:nvSpPr>
        <p:spPr>
          <a:xfrm>
            <a:off x="4619624" y="5257800"/>
            <a:ext cx="1143002" cy="0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5372100" y="5210175"/>
            <a:ext cx="40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0</a:t>
            </a:r>
          </a:p>
        </p:txBody>
      </p:sp>
      <p:sp>
        <p:nvSpPr>
          <p:cNvPr id="384" name="Shape 384"/>
          <p:cNvSpPr/>
          <p:nvPr/>
        </p:nvSpPr>
        <p:spPr>
          <a:xfrm>
            <a:off x="3124200" y="3848100"/>
            <a:ext cx="1447800" cy="0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5" name="Shape 385"/>
          <p:cNvSpPr/>
          <p:nvPr/>
        </p:nvSpPr>
        <p:spPr>
          <a:xfrm>
            <a:off x="3743325" y="3819525"/>
            <a:ext cx="227647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–4</a:t>
            </a:r>
            <a:r>
              <a:rPr i="1" sz="2400"/>
              <a:t>y</a:t>
            </a:r>
            <a:r>
              <a:rPr baseline="40000" sz="2400"/>
              <a:t>2</a:t>
            </a:r>
            <a:r>
              <a:rPr sz="2400"/>
              <a:t> + 4</a:t>
            </a:r>
            <a:r>
              <a:rPr i="1" sz="2400"/>
              <a:t>y</a:t>
            </a:r>
          </a:p>
        </p:txBody>
      </p:sp>
      <p:sp>
        <p:nvSpPr>
          <p:cNvPr id="386" name="Shape 386"/>
          <p:cNvSpPr/>
          <p:nvPr/>
        </p:nvSpPr>
        <p:spPr>
          <a:xfrm>
            <a:off x="4552950" y="2762250"/>
            <a:ext cx="8191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–2</a:t>
            </a:r>
            <a:r>
              <a:rPr i="1" sz="2400"/>
              <a:t>y</a:t>
            </a:r>
          </a:p>
        </p:txBody>
      </p:sp>
      <p:sp>
        <p:nvSpPr>
          <p:cNvPr id="387" name="Shape 387"/>
          <p:cNvSpPr/>
          <p:nvPr/>
        </p:nvSpPr>
        <p:spPr>
          <a:xfrm>
            <a:off x="3743325" y="4229100"/>
            <a:ext cx="227647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–4</a:t>
            </a:r>
            <a:r>
              <a:rPr i="1" sz="2400"/>
              <a:t>y</a:t>
            </a:r>
            <a:r>
              <a:rPr baseline="40000" sz="2400"/>
              <a:t>2</a:t>
            </a:r>
            <a:r>
              <a:rPr sz="2400"/>
              <a:t> + 2</a:t>
            </a:r>
            <a:r>
              <a:rPr i="1" sz="2400"/>
              <a:t>y</a:t>
            </a:r>
          </a:p>
        </p:txBody>
      </p:sp>
      <p:sp>
        <p:nvSpPr>
          <p:cNvPr id="388" name="Shape 388"/>
          <p:cNvSpPr/>
          <p:nvPr/>
        </p:nvSpPr>
        <p:spPr>
          <a:xfrm>
            <a:off x="3800475" y="4600575"/>
            <a:ext cx="1447800" cy="0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4695825" y="4572000"/>
            <a:ext cx="14382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2</a:t>
            </a:r>
            <a:r>
              <a:rPr i="1" sz="2400"/>
              <a:t>y</a:t>
            </a:r>
            <a:r>
              <a:rPr sz="2400"/>
              <a:t> – 1</a:t>
            </a:r>
          </a:p>
        </p:txBody>
      </p:sp>
      <p:sp>
        <p:nvSpPr>
          <p:cNvPr id="390" name="Shape 390"/>
          <p:cNvSpPr/>
          <p:nvPr/>
        </p:nvSpPr>
        <p:spPr>
          <a:xfrm>
            <a:off x="5133975" y="2762250"/>
            <a:ext cx="8191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+ 1</a:t>
            </a:r>
          </a:p>
        </p:txBody>
      </p:sp>
      <p:sp>
        <p:nvSpPr>
          <p:cNvPr id="391" name="Shape 391"/>
          <p:cNvSpPr/>
          <p:nvPr/>
        </p:nvSpPr>
        <p:spPr>
          <a:xfrm>
            <a:off x="4695825" y="4876800"/>
            <a:ext cx="14382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/>
              <a:t>2</a:t>
            </a:r>
            <a:r>
              <a:rPr i="1" sz="2400"/>
              <a:t>y</a:t>
            </a:r>
            <a:r>
              <a:rPr sz="2400"/>
              <a:t> – 1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nodeType="afterEffect" presetClass="entr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nodeType="afterEffect" presetClass="entr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nodeType="afterEffect" presetClass="entr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nodeType="afterEffect" presetClass="entr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5"/>
      <p:bldP build="whole" bldLvl="1" animBg="1" rev="0" advAuto="0" spid="378" grpId="16"/>
      <p:bldP build="whole" bldLvl="1" animBg="1" rev="0" advAuto="0" spid="391" grpId="13"/>
      <p:bldP build="whole" bldLvl="1" animBg="1" rev="0" advAuto="0" spid="382" grpId="14"/>
      <p:bldP build="whole" bldLvl="1" animBg="1" rev="0" advAuto="0" spid="379" grpId="17"/>
      <p:bldP build="whole" bldLvl="1" animBg="1" rev="0" advAuto="0" spid="388" grpId="10"/>
      <p:bldP build="whole" bldLvl="1" animBg="1" rev="0" advAuto="0" spid="385" grpId="7"/>
      <p:bldP build="whole" bldLvl="1" animBg="1" rev="0" advAuto="0" spid="375" grpId="2"/>
      <p:bldP build="whole" bldLvl="1" animBg="1" rev="0" advAuto="0" spid="374" grpId="1"/>
      <p:bldP build="whole" bldLvl="1" animBg="1" rev="0" advAuto="0" spid="389" grpId="11"/>
      <p:bldP build="whole" bldLvl="1" animBg="1" rev="0" advAuto="0" spid="383" grpId="15"/>
      <p:bldP build="whole" bldLvl="1" animBg="1" rev="0" advAuto="0" spid="390" grpId="12"/>
      <p:bldP build="whole" bldLvl="1" animBg="1" rev="0" advAuto="0" spid="386" grpId="8"/>
      <p:bldP build="whole" bldLvl="1" animBg="1" rev="0" advAuto="0" spid="384" grpId="6"/>
      <p:bldP build="whole" bldLvl="1" animBg="1" rev="0" advAuto="0" spid="387" grpId="9"/>
      <p:bldP build="whole" bldLvl="1" animBg="1" rev="0" advAuto="0" spid="371" grpId="3"/>
      <p:bldP build="whole" bldLvl="1" animBg="1" rev="0" advAuto="0" spid="380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94" name="Shape 39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95" name="Chart 39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96" name="Shape 396"/>
          <p:cNvSpPr/>
          <p:nvPr/>
        </p:nvSpPr>
        <p:spPr>
          <a:xfrm>
            <a:off x="476250" y="1476375"/>
            <a:ext cx="8020050" cy="78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Use synthetic division to find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(8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12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+ 10) ÷ (2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+ 1).</a:t>
            </a:r>
          </a:p>
        </p:txBody>
      </p:sp>
      <p:pic>
        <p:nvPicPr>
          <p:cNvPr id="397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oup 404"/>
          <p:cNvGrpSpPr/>
          <p:nvPr/>
        </p:nvGrpSpPr>
        <p:grpSpPr>
          <a:xfrm>
            <a:off x="857250" y="2400300"/>
            <a:ext cx="3425825" cy="3470275"/>
            <a:chOff x="0" y="0"/>
            <a:chExt cx="3425825" cy="3470275"/>
          </a:xfrm>
        </p:grpSpPr>
        <p:sp>
          <p:nvSpPr>
            <p:cNvPr id="399" name="Shape 399"/>
            <p:cNvSpPr/>
            <p:nvPr/>
          </p:nvSpPr>
          <p:spPr>
            <a:xfrm>
              <a:off x="0" y="12700"/>
              <a:ext cx="2790825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400" name="Lesson 06-02-05cyp_edits.png"/>
            <p:cNvPicPr/>
            <p:nvPr/>
          </p:nvPicPr>
          <p:blipFill>
            <a:blip r:embed="rId5">
              <a:extLst/>
            </a:blip>
            <a:srcRect l="0" t="0" r="0" b="82902"/>
            <a:stretch>
              <a:fillRect/>
            </a:stretch>
          </p:blipFill>
          <p:spPr>
            <a:xfrm>
              <a:off x="619125" y="0"/>
              <a:ext cx="2797175" cy="463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Lesson 06-02-05cyp_edits.png"/>
            <p:cNvPicPr/>
            <p:nvPr/>
          </p:nvPicPr>
          <p:blipFill>
            <a:blip r:embed="rId5">
              <a:extLst/>
            </a:blip>
            <a:srcRect l="0" t="17414" r="0" b="50248"/>
            <a:stretch>
              <a:fillRect/>
            </a:stretch>
          </p:blipFill>
          <p:spPr>
            <a:xfrm>
              <a:off x="619125" y="711200"/>
              <a:ext cx="2806700" cy="881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Lesson 06-02-05cyp_edits.png"/>
            <p:cNvPicPr/>
            <p:nvPr/>
          </p:nvPicPr>
          <p:blipFill>
            <a:blip r:embed="rId5">
              <a:extLst/>
            </a:blip>
            <a:srcRect l="0" t="49705" r="0" b="31745"/>
            <a:stretch>
              <a:fillRect/>
            </a:stretch>
          </p:blipFill>
          <p:spPr>
            <a:xfrm>
              <a:off x="619125" y="1828800"/>
              <a:ext cx="2787650" cy="501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Lesson 06-02-05cyp_edits.png"/>
            <p:cNvPicPr/>
            <p:nvPr/>
          </p:nvPicPr>
          <p:blipFill>
            <a:blip r:embed="rId5">
              <a:extLst/>
            </a:blip>
            <a:srcRect l="0" t="68208" r="0" b="0"/>
            <a:stretch>
              <a:fillRect/>
            </a:stretch>
          </p:blipFill>
          <p:spPr>
            <a:xfrm>
              <a:off x="619125" y="2603500"/>
              <a:ext cx="2806700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5" name="Shape 405"/>
          <p:cNvSpPr/>
          <p:nvPr/>
        </p:nvSpPr>
        <p:spPr>
          <a:xfrm>
            <a:off x="847725" y="33147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4"/>
      <p:bldP build="whole" bldLvl="1" animBg="1" rev="0" advAuto="0" spid="395" grpId="5"/>
      <p:bldP build="whole" bldLvl="1" animBg="1" rev="0" advAuto="0" spid="405" grpId="6"/>
      <p:bldP build="whole" bldLvl="1" animBg="1" rev="0" advAuto="0" spid="396" grpId="3"/>
      <p:bldP build="whole" bldLvl="1" animBg="1" rev="0" advAuto="0" spid="398" grpId="2"/>
      <p:bldP build="whole" bldLvl="1" animBg="1" rev="0" advAuto="0" spid="39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36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divided monomials. (Lesson 6–1)</a:t>
            </a:r>
          </a:p>
        </p:txBody>
      </p:sp>
      <p:pic>
        <p:nvPicPr>
          <p:cNvPr id="138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812800" y="40576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Divide polynomials using long division.</a:t>
            </a:r>
          </a:p>
        </p:txBody>
      </p:sp>
      <p:sp>
        <p:nvSpPr>
          <p:cNvPr id="140" name="Shape 140"/>
          <p:cNvSpPr/>
          <p:nvPr/>
        </p:nvSpPr>
        <p:spPr>
          <a:xfrm>
            <a:off x="812800" y="47053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Divide polynomials using synthetic division.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4"/>
      <p:bldP build="whole" bldLvl="1" animBg="1" rev="0" advAuto="0" spid="137" grpId="2"/>
      <p:bldP build="p" bldLvl="5" animBg="1" rev="0" advAuto="0" spid="140" grpId="5"/>
      <p:bldP build="whole" bldLvl="1" animBg="1" rev="0" advAuto="0" spid="136" grpId="1"/>
      <p:bldP build="whole" bldLvl="1" animBg="1" rev="0" advAuto="0" spid="13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43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synthetic division</a:t>
            </a:r>
          </a:p>
        </p:txBody>
      </p:sp>
      <p:pic>
        <p:nvPicPr>
          <p:cNvPr id="145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48" name="Shape 148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Divide a Polynomial by a Monomial</a:t>
            </a:r>
            <a:endParaRPr sz="2000"/>
          </a:p>
        </p:txBody>
      </p:sp>
      <p:sp>
        <p:nvSpPr>
          <p:cNvPr id="149" name="Shape 149"/>
          <p:cNvSpPr/>
          <p:nvPr/>
        </p:nvSpPr>
        <p:spPr>
          <a:xfrm>
            <a:off x="533400" y="5703887"/>
            <a:ext cx="5095875" cy="782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46228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sz="2400">
                <a:solidFill>
                  <a:srgbClr val="E01B22"/>
                </a:solidFill>
              </a:rPr>
              <a:t> – 3</a:t>
            </a:r>
            <a:r>
              <a:rPr i="1" sz="2400">
                <a:solidFill>
                  <a:srgbClr val="E01B22"/>
                </a:solidFill>
              </a:rPr>
              <a:t>b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+ 2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i="1" sz="2400">
                <a:solidFill>
                  <a:srgbClr val="E01B22"/>
                </a:solidFill>
              </a:rPr>
              <a:t>b</a:t>
            </a:r>
            <a:r>
              <a:rPr baseline="40000" sz="2400">
                <a:solidFill>
                  <a:srgbClr val="E01B22"/>
                </a:solidFill>
              </a:rPr>
              <a:t>3</a:t>
            </a:r>
          </a:p>
        </p:txBody>
      </p:sp>
      <p:pic>
        <p:nvPicPr>
          <p:cNvPr id="150" name="ALG02_6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862" y="1276350"/>
            <a:ext cx="4360863" cy="830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6353175" y="3398837"/>
            <a:ext cx="2524125" cy="42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47625">
              <a:lnSpc>
                <a:spcPct val="90000"/>
              </a:lnSpc>
              <a:spcBef>
                <a:spcPts val="500"/>
              </a:spcBef>
              <a:defRPr sz="2300"/>
            </a:lvl1pPr>
          </a:lstStyle>
          <a:p>
            <a:pPr lvl="0">
              <a:defRPr sz="1800"/>
            </a:pPr>
            <a:r>
              <a:rPr sz="2300"/>
              <a:t>Sum of quotients</a:t>
            </a:r>
          </a:p>
        </p:txBody>
      </p:sp>
      <p:sp>
        <p:nvSpPr>
          <p:cNvPr id="152" name="Shape 152"/>
          <p:cNvSpPr/>
          <p:nvPr/>
        </p:nvSpPr>
        <p:spPr>
          <a:xfrm>
            <a:off x="6057900" y="4343400"/>
            <a:ext cx="2181225" cy="42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300"/>
            </a:lvl1pPr>
          </a:lstStyle>
          <a:p>
            <a:pPr lvl="0">
              <a:defRPr sz="1800"/>
            </a:pPr>
            <a:r>
              <a:rPr sz="2300"/>
              <a:t>Divide.</a:t>
            </a:r>
          </a:p>
        </p:txBody>
      </p:sp>
      <p:pic>
        <p:nvPicPr>
          <p:cNvPr id="153" name="ALG02_616.png"/>
          <p:cNvPicPr/>
          <p:nvPr/>
        </p:nvPicPr>
        <p:blipFill>
          <a:blip r:embed="rId3">
            <a:extLst/>
          </a:blip>
          <a:srcRect l="33654" t="57107" r="0" b="0"/>
          <a:stretch>
            <a:fillRect/>
          </a:stretch>
        </p:blipFill>
        <p:spPr>
          <a:xfrm>
            <a:off x="781049" y="4137025"/>
            <a:ext cx="5584827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ALG02_616.png"/>
          <p:cNvPicPr/>
          <p:nvPr/>
        </p:nvPicPr>
        <p:blipFill>
          <a:blip r:embed="rId4">
            <a:extLst/>
          </a:blip>
          <a:srcRect l="0" t="0" r="60604" b="50460"/>
          <a:stretch>
            <a:fillRect/>
          </a:stretch>
        </p:blipFill>
        <p:spPr>
          <a:xfrm>
            <a:off x="955675" y="2176462"/>
            <a:ext cx="2978150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ALG02_616.png"/>
          <p:cNvPicPr/>
          <p:nvPr/>
        </p:nvPicPr>
        <p:blipFill>
          <a:blip r:embed="rId4">
            <a:extLst/>
          </a:blip>
          <a:srcRect l="39311" t="0" r="15371" b="50460"/>
          <a:stretch>
            <a:fillRect/>
          </a:stretch>
        </p:blipFill>
        <p:spPr>
          <a:xfrm>
            <a:off x="917575" y="3155949"/>
            <a:ext cx="3425825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28675" y="5141912"/>
            <a:ext cx="80105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tabLst>
                <a:tab pos="3200400" algn="l"/>
              </a:tabLst>
            </a:pPr>
            <a:r>
              <a:rPr sz="2400"/>
              <a:t>= </a:t>
            </a:r>
            <a:r>
              <a:rPr i="1" sz="2400"/>
              <a:t>a</a:t>
            </a:r>
            <a:r>
              <a:rPr sz="2400"/>
              <a:t> – 3</a:t>
            </a:r>
            <a:r>
              <a:rPr i="1" sz="2400"/>
              <a:t>b</a:t>
            </a:r>
            <a:r>
              <a:rPr baseline="40000" sz="2400"/>
              <a:t>2</a:t>
            </a:r>
            <a:r>
              <a:rPr sz="2400"/>
              <a:t> + 2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i="1" sz="2400"/>
              <a:t>b</a:t>
            </a:r>
            <a:r>
              <a:rPr baseline="40000" sz="2400"/>
              <a:t>3	</a:t>
            </a:r>
            <a:r>
              <a:rPr i="1" sz="2400"/>
              <a:t>a</a:t>
            </a:r>
            <a:r>
              <a:rPr baseline="40000" sz="2400"/>
              <a:t>1 – 1</a:t>
            </a:r>
            <a:r>
              <a:rPr sz="2400"/>
              <a:t> = </a:t>
            </a:r>
            <a:r>
              <a:rPr i="1" sz="2400"/>
              <a:t>a</a:t>
            </a:r>
            <a:r>
              <a:rPr baseline="40000" sz="2400"/>
              <a:t>0</a:t>
            </a:r>
            <a:r>
              <a:rPr sz="2400"/>
              <a:t> or 1 and </a:t>
            </a:r>
            <a:r>
              <a:rPr i="1" sz="2400"/>
              <a:t>b</a:t>
            </a:r>
            <a:r>
              <a:rPr baseline="40000" sz="2400"/>
              <a:t>1 – 1</a:t>
            </a:r>
            <a:r>
              <a:rPr sz="2400"/>
              <a:t> = </a:t>
            </a:r>
            <a:r>
              <a:rPr i="1" sz="2400"/>
              <a:t>b</a:t>
            </a:r>
            <a:r>
              <a:rPr baseline="40000" sz="2400"/>
              <a:t>0</a:t>
            </a:r>
            <a:r>
              <a:rPr sz="2400"/>
              <a:t> or 1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8"/>
      <p:bldP build="whole" bldLvl="1" animBg="1" rev="0" advAuto="0" spid="151" grpId="4"/>
      <p:bldP build="whole" bldLvl="1" animBg="1" rev="0" advAuto="0" spid="154" grpId="2"/>
      <p:bldP build="whole" bldLvl="1" animBg="1" rev="0" advAuto="0" spid="155" grpId="3"/>
      <p:bldP build="whole" bldLvl="1" animBg="1" rev="0" advAuto="0" spid="153" grpId="5"/>
      <p:bldP build="whole" bldLvl="1" animBg="1" rev="0" advAuto="0" spid="152" grpId="6"/>
      <p:bldP build="whole" bldLvl="1" animBg="1" rev="0" advAuto="0" spid="150" grpId="1"/>
      <p:bldP build="p" bldLvl="5" animBg="1" rev="0" advAuto="0" spid="156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60" name="Chart 16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1" name="Shape 161"/>
          <p:cNvSpPr/>
          <p:nvPr/>
        </p:nvSpPr>
        <p:spPr>
          <a:xfrm>
            <a:off x="857250" y="2489200"/>
            <a:ext cx="48577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2</a:t>
            </a:r>
            <a:r>
              <a:rPr b="1" i="1" sz="2400"/>
              <a:t>x</a:t>
            </a:r>
            <a:r>
              <a:rPr b="1" baseline="40000" sz="2400"/>
              <a:t>3</a:t>
            </a:r>
            <a:r>
              <a:rPr b="1" i="1" sz="2400"/>
              <a:t>y</a:t>
            </a:r>
            <a:r>
              <a:rPr b="1" sz="2400"/>
              <a:t> – 3</a:t>
            </a:r>
            <a:r>
              <a:rPr b="1" i="1" sz="2400"/>
              <a:t>x</a:t>
            </a:r>
            <a:r>
              <a:rPr b="1" baseline="40000" sz="2400"/>
              <a:t>5</a:t>
            </a:r>
            <a:r>
              <a:rPr b="1" i="1" sz="2400"/>
              <a:t>y</a:t>
            </a:r>
            <a:r>
              <a:rPr b="1" baseline="40000" sz="2400"/>
              <a:t>2</a:t>
            </a:r>
            <a:endParaRPr b="1" baseline="40000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1 + 2</a:t>
            </a:r>
            <a:r>
              <a:rPr b="1" i="1" sz="2400"/>
              <a:t>x</a:t>
            </a:r>
            <a:r>
              <a:rPr b="1" baseline="40000" sz="2400"/>
              <a:t>3</a:t>
            </a:r>
            <a:r>
              <a:rPr b="1" i="1" sz="2400"/>
              <a:t>y</a:t>
            </a:r>
            <a:r>
              <a:rPr b="1" sz="2400"/>
              <a:t> – 3</a:t>
            </a:r>
            <a:r>
              <a:rPr b="1" i="1" sz="2400"/>
              <a:t>x</a:t>
            </a:r>
            <a:r>
              <a:rPr b="1" baseline="40000" sz="2400"/>
              <a:t>5</a:t>
            </a:r>
            <a:r>
              <a:rPr b="1" i="1" sz="2400"/>
              <a:t>y</a:t>
            </a:r>
            <a:r>
              <a:rPr b="1" baseline="40000" sz="2400"/>
              <a:t>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6</a:t>
            </a:r>
            <a:r>
              <a:rPr b="1" i="1" sz="2400"/>
              <a:t>x</a:t>
            </a:r>
            <a:r>
              <a:rPr b="1" baseline="40000" sz="2400"/>
              <a:t>4</a:t>
            </a:r>
            <a:r>
              <a:rPr b="1" i="1" sz="2400"/>
              <a:t>y</a:t>
            </a:r>
            <a:r>
              <a:rPr b="1" baseline="40000" sz="2400"/>
              <a:t>2</a:t>
            </a:r>
            <a:r>
              <a:rPr b="1" sz="2400"/>
              <a:t> + 9</a:t>
            </a:r>
            <a:r>
              <a:rPr b="1" i="1" sz="2400"/>
              <a:t>x</a:t>
            </a:r>
            <a:r>
              <a:rPr b="1" baseline="40000" sz="2400"/>
              <a:t>7</a:t>
            </a:r>
            <a:r>
              <a:rPr b="1" i="1" sz="2400"/>
              <a:t>y</a:t>
            </a:r>
            <a:r>
              <a:rPr b="1" baseline="40000" sz="2400"/>
              <a:t>3 </a:t>
            </a:r>
            <a:r>
              <a:rPr b="1" sz="2400"/>
              <a:t>– 6</a:t>
            </a:r>
            <a:r>
              <a:rPr b="1" i="1" sz="2400"/>
              <a:t>x</a:t>
            </a:r>
            <a:r>
              <a:rPr b="1" baseline="40000" sz="2400"/>
              <a:t>9</a:t>
            </a:r>
            <a:r>
              <a:rPr b="1" i="1" sz="2400"/>
              <a:t>y</a:t>
            </a:r>
            <a:r>
              <a:rPr b="1" baseline="40000" sz="2400"/>
              <a:t>4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1 + 2</a:t>
            </a:r>
            <a:r>
              <a:rPr b="1" i="1" sz="2400"/>
              <a:t>x</a:t>
            </a:r>
            <a:r>
              <a:rPr b="1" baseline="40000" sz="2400"/>
              <a:t>7</a:t>
            </a:r>
            <a:r>
              <a:rPr b="1" i="1" sz="2400"/>
              <a:t>y</a:t>
            </a:r>
            <a:r>
              <a:rPr b="1" baseline="40000" sz="2400"/>
              <a:t>3</a:t>
            </a:r>
            <a:r>
              <a:rPr b="1" sz="2400"/>
              <a:t> – 3</a:t>
            </a:r>
            <a:r>
              <a:rPr b="1" i="1" sz="2400"/>
              <a:t>x</a:t>
            </a:r>
            <a:r>
              <a:rPr b="1" baseline="40000" sz="2400"/>
              <a:t>9</a:t>
            </a:r>
            <a:r>
              <a:rPr b="1" i="1" sz="2400"/>
              <a:t>y</a:t>
            </a:r>
            <a:r>
              <a:rPr b="1" baseline="40000" sz="2400"/>
              <a:t>4</a:t>
            </a:r>
          </a:p>
        </p:txBody>
      </p:sp>
      <p:sp>
        <p:nvSpPr>
          <p:cNvPr id="162" name="Shape 162"/>
          <p:cNvSpPr/>
          <p:nvPr/>
        </p:nvSpPr>
        <p:spPr>
          <a:xfrm>
            <a:off x="847725" y="33909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ALG02_61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037" y="1285875"/>
            <a:ext cx="4287838" cy="877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6"/>
      <p:bldP build="whole" bldLvl="1" animBg="1" rev="0" advAuto="0" spid="164" grpId="2"/>
      <p:bldP build="whole" bldLvl="1" animBg="1" rev="0" advAuto="0" spid="165" grpId="3"/>
      <p:bldP build="whole" bldLvl="1" animBg="1" rev="0" advAuto="0" spid="163" grpId="1"/>
      <p:bldP build="whole" bldLvl="1" animBg="1" rev="0" advAuto="0" spid="161" grpId="4"/>
      <p:bldP build="whole" bldLvl="1" animBg="1" rev="0" advAuto="0" spid="160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68" name="Shape 168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Division Algorithm</a:t>
            </a:r>
            <a:endParaRPr sz="2000"/>
          </a:p>
        </p:txBody>
      </p:sp>
      <p:sp>
        <p:nvSpPr>
          <p:cNvPr id="169" name="Shape 169"/>
          <p:cNvSpPr/>
          <p:nvPr/>
        </p:nvSpPr>
        <p:spPr>
          <a:xfrm>
            <a:off x="847725" y="1474787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Use long division to find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15) ÷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5).</a:t>
            </a:r>
          </a:p>
        </p:txBody>
      </p:sp>
      <p:sp>
        <p:nvSpPr>
          <p:cNvPr id="170" name="Shape 170"/>
          <p:cNvSpPr/>
          <p:nvPr/>
        </p:nvSpPr>
        <p:spPr>
          <a:xfrm>
            <a:off x="504825" y="4840287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quotient is 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+ 3. The remainder is 0.</a:t>
            </a:r>
          </a:p>
        </p:txBody>
      </p:sp>
      <p:pic>
        <p:nvPicPr>
          <p:cNvPr id="171" name="ALG02_618.png"/>
          <p:cNvPicPr/>
          <p:nvPr/>
        </p:nvPicPr>
        <p:blipFill>
          <a:blip r:embed="rId2">
            <a:extLst/>
          </a:blip>
          <a:srcRect l="0" t="85704" r="0" b="0"/>
          <a:stretch>
            <a:fillRect/>
          </a:stretch>
        </p:blipFill>
        <p:spPr>
          <a:xfrm>
            <a:off x="1230312" y="4138612"/>
            <a:ext cx="2422526" cy="30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ALG02_618.png"/>
          <p:cNvPicPr/>
          <p:nvPr/>
        </p:nvPicPr>
        <p:blipFill>
          <a:blip r:embed="rId2">
            <a:extLst/>
          </a:blip>
          <a:srcRect l="0" t="15185" r="0" b="58000"/>
          <a:stretch>
            <a:fillRect/>
          </a:stretch>
        </p:blipFill>
        <p:spPr>
          <a:xfrm>
            <a:off x="1230312" y="2320924"/>
            <a:ext cx="2422526" cy="574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Group 175"/>
          <p:cNvGrpSpPr/>
          <p:nvPr/>
        </p:nvGrpSpPr>
        <p:grpSpPr>
          <a:xfrm>
            <a:off x="1230312" y="3238499"/>
            <a:ext cx="6164263" cy="437070"/>
            <a:chOff x="0" y="0"/>
            <a:chExt cx="6164262" cy="437068"/>
          </a:xfrm>
        </p:grpSpPr>
        <p:pic>
          <p:nvPicPr>
            <p:cNvPr id="173" name="ALG02_618.png"/>
            <p:cNvPicPr/>
            <p:nvPr/>
          </p:nvPicPr>
          <p:blipFill>
            <a:blip r:embed="rId2">
              <a:extLst/>
            </a:blip>
            <a:srcRect l="0" t="57185" r="0" b="29406"/>
            <a:stretch>
              <a:fillRect/>
            </a:stretch>
          </p:blipFill>
          <p:spPr>
            <a:xfrm>
              <a:off x="0" y="73025"/>
              <a:ext cx="2422525" cy="28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3097212" y="0"/>
              <a:ext cx="306705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–2</a:t>
              </a:r>
              <a:r>
                <a:rPr i="1" sz="2400"/>
                <a:t>x</a:t>
              </a:r>
              <a:r>
                <a:rPr sz="2400"/>
                <a:t> – (–5</a:t>
              </a:r>
              <a:r>
                <a:rPr i="1" sz="2400"/>
                <a:t>x</a:t>
              </a:r>
              <a:r>
                <a:rPr sz="2400"/>
                <a:t>) = 3</a:t>
              </a:r>
              <a:r>
                <a:rPr i="1" sz="2400"/>
                <a:t>x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230312" y="1995486"/>
            <a:ext cx="6164263" cy="2086483"/>
            <a:chOff x="0" y="34924"/>
            <a:chExt cx="6164262" cy="2086481"/>
          </a:xfrm>
        </p:grpSpPr>
        <p:pic>
          <p:nvPicPr>
            <p:cNvPr id="176" name="ALG02_618.png"/>
            <p:cNvPicPr/>
            <p:nvPr/>
          </p:nvPicPr>
          <p:blipFill>
            <a:blip r:embed="rId2">
              <a:extLst/>
            </a:blip>
            <a:srcRect l="0" t="70593" r="0" b="16000"/>
            <a:stretch>
              <a:fillRect/>
            </a:stretch>
          </p:blipFill>
          <p:spPr>
            <a:xfrm>
              <a:off x="0" y="1746249"/>
              <a:ext cx="2422525" cy="287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ALG02_618.png"/>
            <p:cNvPicPr/>
            <p:nvPr/>
          </p:nvPicPr>
          <p:blipFill>
            <a:blip r:embed="rId2">
              <a:extLst/>
            </a:blip>
            <a:srcRect l="78767" t="0" r="0" b="84814"/>
            <a:stretch>
              <a:fillRect/>
            </a:stretch>
          </p:blipFill>
          <p:spPr>
            <a:xfrm>
              <a:off x="1908175" y="34924"/>
              <a:ext cx="514350" cy="325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Shape 178"/>
            <p:cNvSpPr/>
            <p:nvPr/>
          </p:nvSpPr>
          <p:spPr>
            <a:xfrm>
              <a:off x="3097212" y="1684337"/>
              <a:ext cx="306705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3(</a:t>
              </a:r>
              <a:r>
                <a:rPr i="1" sz="2400"/>
                <a:t>x </a:t>
              </a:r>
              <a:r>
                <a:rPr sz="2400"/>
                <a:t>– 5) = 3</a:t>
              </a:r>
              <a:r>
                <a:rPr i="1" sz="2400"/>
                <a:t>x</a:t>
              </a:r>
              <a:r>
                <a:rPr sz="2400"/>
                <a:t> – 15</a:t>
              </a:r>
            </a:p>
          </p:txBody>
        </p:sp>
        <p:pic>
          <p:nvPicPr>
            <p:cNvPr id="179" name="ALG02_618.png"/>
            <p:cNvPicPr/>
            <p:nvPr/>
          </p:nvPicPr>
          <p:blipFill>
            <a:blip r:embed="rId2">
              <a:extLst/>
            </a:blip>
            <a:srcRect l="8256" t="41110" r="68151" b="40888"/>
            <a:stretch>
              <a:fillRect/>
            </a:stretch>
          </p:blipFill>
          <p:spPr>
            <a:xfrm>
              <a:off x="720725" y="1712912"/>
              <a:ext cx="571500" cy="385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5" name="Group 185"/>
          <p:cNvGrpSpPr/>
          <p:nvPr/>
        </p:nvGrpSpPr>
        <p:grpSpPr>
          <a:xfrm>
            <a:off x="1230312" y="1995487"/>
            <a:ext cx="6164263" cy="1299654"/>
            <a:chOff x="0" y="0"/>
            <a:chExt cx="6164262" cy="1299652"/>
          </a:xfrm>
        </p:grpSpPr>
        <p:sp>
          <p:nvSpPr>
            <p:cNvPr id="181" name="Shape 181"/>
            <p:cNvSpPr/>
            <p:nvPr/>
          </p:nvSpPr>
          <p:spPr>
            <a:xfrm>
              <a:off x="3097212" y="838199"/>
              <a:ext cx="3067051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i="1" sz="2400"/>
                <a:t>x</a:t>
              </a:r>
              <a:r>
                <a:rPr sz="2400"/>
                <a:t>(</a:t>
              </a:r>
              <a:r>
                <a:rPr i="1" sz="2400"/>
                <a:t>x</a:t>
              </a:r>
              <a:r>
                <a:rPr sz="2400"/>
                <a:t> – 5) = </a:t>
              </a:r>
              <a:r>
                <a:rPr i="1" sz="2400"/>
                <a:t>x</a:t>
              </a:r>
              <a:r>
                <a:rPr baseline="40000" sz="2400"/>
                <a:t>2</a:t>
              </a:r>
              <a:r>
                <a:rPr sz="2400"/>
                <a:t> – 5</a:t>
              </a:r>
              <a:r>
                <a:rPr i="1" sz="2400"/>
                <a:t>x</a:t>
              </a:r>
            </a:p>
          </p:txBody>
        </p:sp>
        <p:pic>
          <p:nvPicPr>
            <p:cNvPr id="182" name="ALG02_618.png"/>
            <p:cNvPicPr/>
            <p:nvPr/>
          </p:nvPicPr>
          <p:blipFill>
            <a:blip r:embed="rId2">
              <a:extLst/>
            </a:blip>
            <a:srcRect l="0" t="41999" r="0" b="42814"/>
            <a:stretch>
              <a:fillRect/>
            </a:stretch>
          </p:blipFill>
          <p:spPr>
            <a:xfrm>
              <a:off x="0" y="900112"/>
              <a:ext cx="2422525" cy="325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ALG02_618.png"/>
            <p:cNvPicPr/>
            <p:nvPr/>
          </p:nvPicPr>
          <p:blipFill>
            <a:blip r:embed="rId2">
              <a:extLst/>
            </a:blip>
            <a:srcRect l="60943" t="0" r="21232" b="83184"/>
            <a:stretch>
              <a:fillRect/>
            </a:stretch>
          </p:blipFill>
          <p:spPr>
            <a:xfrm>
              <a:off x="1476374" y="0"/>
              <a:ext cx="431802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ALG02_618.png"/>
            <p:cNvPicPr/>
            <p:nvPr/>
          </p:nvPicPr>
          <p:blipFill>
            <a:blip r:embed="rId2">
              <a:extLst/>
            </a:blip>
            <a:srcRect l="69265" t="2592" r="21232" b="83184"/>
            <a:stretch>
              <a:fillRect/>
            </a:stretch>
          </p:blipFill>
          <p:spPr>
            <a:xfrm>
              <a:off x="750887" y="866774"/>
              <a:ext cx="230188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7"/>
      <p:bldP build="whole" bldLvl="1" animBg="1" rev="0" advAuto="0" spid="172" grpId="2"/>
      <p:bldP build="whole" bldLvl="1" animBg="1" rev="0" advAuto="0" spid="180" grpId="5"/>
      <p:bldP build="whole" bldLvl="1" animBg="1" rev="0" advAuto="0" spid="171" grpId="6"/>
      <p:bldP build="whole" bldLvl="1" animBg="1" rev="0" advAuto="0" spid="175" grpId="4"/>
      <p:bldP build="whole" bldLvl="1" animBg="1" rev="0" advAuto="0" spid="185" grpId="3"/>
      <p:bldP build="p" bldLvl="5" animBg="1" rev="0" advAuto="0" spid="1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189" name="Chart 18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0" name="Shape 190"/>
          <p:cNvSpPr/>
          <p:nvPr/>
        </p:nvSpPr>
        <p:spPr>
          <a:xfrm>
            <a:off x="857250" y="2219325"/>
            <a:ext cx="34861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+ 2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+ 3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x </a:t>
            </a:r>
            <a:r>
              <a:rPr b="1" sz="2400"/>
              <a:t>+ 2</a:t>
            </a:r>
            <a:r>
              <a:rPr b="1" i="1" sz="2400"/>
              <a:t>x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+ 8</a:t>
            </a:r>
          </a:p>
        </p:txBody>
      </p:sp>
      <p:sp>
        <p:nvSpPr>
          <p:cNvPr id="191" name="Shape 191"/>
          <p:cNvSpPr/>
          <p:nvPr/>
        </p:nvSpPr>
        <p:spPr>
          <a:xfrm>
            <a:off x="476250" y="14763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Use long division to find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+ 6) ÷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+ 3).</a:t>
            </a:r>
          </a:p>
        </p:txBody>
      </p:sp>
      <p:sp>
        <p:nvSpPr>
          <p:cNvPr id="192" name="Shape 192"/>
          <p:cNvSpPr/>
          <p:nvPr/>
        </p:nvSpPr>
        <p:spPr>
          <a:xfrm>
            <a:off x="857250" y="22002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4"/>
      <p:bldP build="whole" bldLvl="1" animBg="1" rev="0" advAuto="0" spid="189" grpId="5"/>
      <p:bldP build="whole" bldLvl="1" animBg="1" rev="0" advAuto="0" spid="192" grpId="6"/>
      <p:bldP build="whole" bldLvl="1" animBg="1" rev="0" advAuto="0" spid="194" grpId="2"/>
      <p:bldP build="whole" bldLvl="1" animBg="1" rev="0" advAuto="0" spid="193" grpId="1"/>
      <p:bldP build="whole" bldLvl="1" animBg="1" rev="0" advAuto="0" spid="191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197" name="Shape 197"/>
          <p:cNvSpPr/>
          <p:nvPr/>
        </p:nvSpPr>
        <p:spPr>
          <a:xfrm>
            <a:off x="828675" y="1474787"/>
            <a:ext cx="801687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Which expression is equal to (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5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 + 3)(2 – 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)</a:t>
            </a:r>
            <a:r>
              <a:rPr b="1" baseline="40000" sz="2400">
                <a:solidFill>
                  <a:srgbClr val="00539D"/>
                </a:solidFill>
              </a:rPr>
              <a:t>–1</a:t>
            </a:r>
            <a:r>
              <a:rPr b="1" sz="2400">
                <a:solidFill>
                  <a:srgbClr val="00539D"/>
                </a:solidFill>
              </a:rPr>
              <a:t>?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485775" y="2241550"/>
            <a:ext cx="4146550" cy="3041650"/>
            <a:chOff x="0" y="0"/>
            <a:chExt cx="4146550" cy="3041649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4146550" cy="2124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1900"/>
                </a:spcBef>
                <a:tabLst>
                  <a:tab pos="6858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</a:t>
              </a:r>
              <a:r>
                <a:rPr sz="2400"/>
                <a:t> 	</a:t>
              </a:r>
              <a:r>
                <a:rPr i="1" sz="2400"/>
                <a:t>a</a:t>
              </a:r>
              <a:r>
                <a:rPr sz="2400"/>
                <a:t> + 3</a:t>
              </a:r>
              <a:endParaRPr sz="2400"/>
            </a:p>
            <a:p>
              <a:pPr lvl="0" indent="342900">
                <a:lnSpc>
                  <a:spcPct val="90000"/>
                </a:lnSpc>
                <a:spcBef>
                  <a:spcPts val="1900"/>
                </a:spcBef>
                <a:tabLst>
                  <a:tab pos="6858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B  </a:t>
              </a:r>
              <a:endParaRPr b="1" sz="2400">
                <a:solidFill>
                  <a:srgbClr val="00539D"/>
                </a:solidFill>
              </a:endParaRPr>
            </a:p>
            <a:p>
              <a:pPr lvl="0" indent="342900">
                <a:lnSpc>
                  <a:spcPct val="90000"/>
                </a:lnSpc>
                <a:spcBef>
                  <a:spcPts val="1900"/>
                </a:spcBef>
                <a:tabLst>
                  <a:tab pos="6858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C  </a:t>
              </a:r>
              <a:endParaRPr b="1" sz="2400">
                <a:solidFill>
                  <a:srgbClr val="00539D"/>
                </a:solidFill>
              </a:endParaRPr>
            </a:p>
            <a:p>
              <a:pPr lvl="0" indent="342900">
                <a:lnSpc>
                  <a:spcPct val="90000"/>
                </a:lnSpc>
                <a:spcBef>
                  <a:spcPts val="1900"/>
                </a:spcBef>
                <a:tabLst>
                  <a:tab pos="6858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D  </a:t>
              </a:r>
            </a:p>
          </p:txBody>
        </p:sp>
        <p:pic>
          <p:nvPicPr>
            <p:cNvPr id="199" name="ALG02_619.png"/>
            <p:cNvPicPr/>
            <p:nvPr/>
          </p:nvPicPr>
          <p:blipFill>
            <a:blip r:embed="rId2">
              <a:extLst/>
            </a:blip>
            <a:srcRect l="0" t="75453" r="0" b="0"/>
            <a:stretch>
              <a:fillRect/>
            </a:stretch>
          </p:blipFill>
          <p:spPr>
            <a:xfrm>
              <a:off x="757237" y="2224087"/>
              <a:ext cx="1841501" cy="817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ALG02_619.png"/>
            <p:cNvPicPr/>
            <p:nvPr/>
          </p:nvPicPr>
          <p:blipFill>
            <a:blip r:embed="rId2">
              <a:extLst/>
            </a:blip>
            <a:srcRect l="0" t="47331" r="0" b="27787"/>
            <a:stretch>
              <a:fillRect/>
            </a:stretch>
          </p:blipFill>
          <p:spPr>
            <a:xfrm>
              <a:off x="757237" y="1458912"/>
              <a:ext cx="1841501" cy="828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ALG02_619.png"/>
            <p:cNvPicPr/>
            <p:nvPr/>
          </p:nvPicPr>
          <p:blipFill>
            <a:blip r:embed="rId2">
              <a:extLst/>
            </a:blip>
            <a:srcRect l="0" t="16253" r="0" b="57006"/>
            <a:stretch>
              <a:fillRect/>
            </a:stretch>
          </p:blipFill>
          <p:spPr>
            <a:xfrm>
              <a:off x="757237" y="568325"/>
              <a:ext cx="1841501" cy="890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  <p:bldP build="whole" bldLvl="1" animBg="1" rev="0" advAuto="0" spid="20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